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9" r:id="rId2"/>
    <p:sldId id="396" r:id="rId3"/>
    <p:sldId id="343" r:id="rId4"/>
    <p:sldId id="274" r:id="rId5"/>
    <p:sldId id="334" r:id="rId6"/>
    <p:sldId id="275" r:id="rId7"/>
    <p:sldId id="326" r:id="rId8"/>
    <p:sldId id="277" r:id="rId9"/>
    <p:sldId id="338" r:id="rId10"/>
    <p:sldId id="336" r:id="rId11"/>
    <p:sldId id="351" r:id="rId12"/>
    <p:sldId id="352" r:id="rId13"/>
    <p:sldId id="283" r:id="rId14"/>
    <p:sldId id="367" r:id="rId15"/>
    <p:sldId id="395" r:id="rId16"/>
    <p:sldId id="368" r:id="rId17"/>
    <p:sldId id="369" r:id="rId18"/>
    <p:sldId id="342" r:id="rId19"/>
    <p:sldId id="307" r:id="rId20"/>
    <p:sldId id="308" r:id="rId21"/>
    <p:sldId id="335" r:id="rId22"/>
    <p:sldId id="353" r:id="rId23"/>
    <p:sldId id="361" r:id="rId24"/>
    <p:sldId id="362" r:id="rId25"/>
    <p:sldId id="363" r:id="rId26"/>
    <p:sldId id="365" r:id="rId27"/>
    <p:sldId id="366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71" r:id="rId36"/>
    <p:sldId id="390" r:id="rId37"/>
    <p:sldId id="391" r:id="rId38"/>
    <p:sldId id="392" r:id="rId39"/>
    <p:sldId id="393" r:id="rId40"/>
    <p:sldId id="370" r:id="rId41"/>
    <p:sldId id="372" r:id="rId42"/>
    <p:sldId id="373" r:id="rId43"/>
    <p:sldId id="374" r:id="rId44"/>
    <p:sldId id="379" r:id="rId45"/>
    <p:sldId id="380" r:id="rId46"/>
    <p:sldId id="381" r:id="rId47"/>
    <p:sldId id="382" r:id="rId48"/>
    <p:sldId id="389" r:id="rId49"/>
    <p:sldId id="386" r:id="rId50"/>
    <p:sldId id="388" r:id="rId51"/>
    <p:sldId id="387" r:id="rId52"/>
    <p:sldId id="385" r:id="rId53"/>
    <p:sldId id="394" r:id="rId54"/>
    <p:sldId id="384" r:id="rId55"/>
  </p:sldIdLst>
  <p:sldSz cx="12188825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ylee McAvoy" initials="KM" lastIdx="2" clrIdx="0"/>
  <p:cmAuthor id="1" name="eBay" initials="e" lastIdx="2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clrMru>
    <a:srgbClr val="DE8400"/>
    <a:srgbClr val="FF9D0D"/>
    <a:srgbClr val="7ABB33"/>
    <a:srgbClr val="A4D76B"/>
    <a:srgbClr val="006892"/>
    <a:srgbClr val="F6B600"/>
    <a:srgbClr val="007392"/>
    <a:srgbClr val="C47500"/>
    <a:srgbClr val="008CC4"/>
    <a:srgbClr val="DE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8" autoAdjust="0"/>
    <p:restoredTop sz="91443" autoAdjust="0"/>
  </p:normalViewPr>
  <p:slideViewPr>
    <p:cSldViewPr snapToGrid="0" showGuides="1">
      <p:cViewPr varScale="1">
        <p:scale>
          <a:sx n="94" d="100"/>
          <a:sy n="94" d="100"/>
        </p:scale>
        <p:origin x="-496" y="-104"/>
      </p:cViewPr>
      <p:guideLst>
        <p:guide orient="horz" pos="1296"/>
        <p:guide orient="horz" pos="4080"/>
        <p:guide orient="horz" pos="3472"/>
        <p:guide orient="horz" pos="2160"/>
        <p:guide pos="287"/>
        <p:guide pos="7391"/>
        <p:guide pos="383"/>
        <p:guide pos="7295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F0E0D10C-C6A3-F740-9FF7-5A78C3B4701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09758"/>
            <a:ext cx="5598160" cy="4177665"/>
          </a:xfrm>
          <a:prstGeom prst="rect">
            <a:avLst/>
          </a:prstGeom>
        </p:spPr>
        <p:txBody>
          <a:bodyPr vert="horz" lIns="93031" tIns="46516" rIns="93031" bIns="465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1154C00D-F09A-874F-ACD6-23C00E0188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3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demo we’ll show you</a:t>
            </a:r>
            <a:r>
              <a:rPr lang="en-US" baseline="0" dirty="0" smtClean="0"/>
              <a:t> how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52D981-7089-9A46-90DF-36578D0ED8E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4273"/>
              </a:spcAft>
            </a:pPr>
            <a:r>
              <a:rPr lang="en-US" dirty="0" smtClean="0"/>
              <a:t>Keep pace with innovation</a:t>
            </a:r>
          </a:p>
          <a:p>
            <a:pPr>
              <a:spcAft>
                <a:spcPts val="4273"/>
              </a:spcAft>
            </a:pPr>
            <a:r>
              <a:rPr lang="en-US" dirty="0" smtClean="0"/>
              <a:t>Integrate once, distribute anywhere</a:t>
            </a:r>
          </a:p>
          <a:p>
            <a:pPr>
              <a:spcAft>
                <a:spcPts val="4273"/>
              </a:spcAft>
            </a:pPr>
            <a:r>
              <a:rPr lang="en-US" dirty="0" smtClean="0"/>
              <a:t>Leverage network effect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</a:rPr>
              <a:t># developers?</a:t>
            </a:r>
          </a:p>
          <a:p>
            <a:pPr eaLnBrk="1" hangingPunct="1"/>
            <a:r>
              <a:rPr lang="en-US">
                <a:ea typeface="ＭＳ Ｐゴシック" charset="0"/>
              </a:rPr>
              <a:t># consumers? And what buying?</a:t>
            </a:r>
          </a:p>
          <a:p>
            <a:pPr eaLnBrk="1" hangingPunct="1"/>
            <a:endParaRPr lang="en-US">
              <a:ea typeface="ＭＳ Ｐゴシック" charset="0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6CA805A-41B8-2B47-AA64-B93F08A4316E}" type="slidenum">
              <a:rPr lang="en-US" sz="1200"/>
              <a:pPr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</a:rPr>
              <a:t>MPL and MEC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5877" indent="-290722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2888" indent="-23257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8043" indent="-23257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3199" indent="-23257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58354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3509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88665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3820" indent="-232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F4B83A-5D7C-4C4C-85C5-C0FBA3D94999}" type="slidenum">
              <a:rPr lang="en-US" sz="1200"/>
              <a:pPr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</a:t>
            </a:r>
            <a:r>
              <a:rPr lang="en-US" baseline="0" dirty="0" smtClean="0"/>
              <a:t> in: eBay Core for iPhone and </a:t>
            </a:r>
            <a:r>
              <a:rPr lang="en-US" baseline="0" dirty="0" err="1" smtClean="0"/>
              <a:t>iPad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Half.com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Shopping.com</a:t>
            </a:r>
            <a:r>
              <a:rPr lang="en-US" baseline="0" dirty="0" smtClean="0"/>
              <a:t>, eBay Selling, eBay Motors, Milo, </a:t>
            </a:r>
            <a:r>
              <a:rPr lang="en-US" baseline="0" dirty="0" err="1" smtClean="0"/>
              <a:t>Where.com</a:t>
            </a:r>
            <a:r>
              <a:rPr lang="en-US" baseline="0" dirty="0" smtClean="0"/>
              <a:t>, coming soon to </a:t>
            </a:r>
            <a:r>
              <a:rPr lang="en-US" baseline="0" dirty="0" err="1" smtClean="0"/>
              <a:t>StubHub</a:t>
            </a:r>
            <a:r>
              <a:rPr lang="en-US" baseline="0" dirty="0" smtClean="0"/>
              <a:t> and eBay Classifieds.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5BD4-061B-0A49-9042-BA8AD80DC77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5BD4-061B-0A49-9042-BA8AD80DC7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46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</a:t>
            </a:r>
            <a:r>
              <a:rPr lang="en-US" baseline="0" dirty="0" smtClean="0"/>
              <a:t> left, this is an actual picture of what the camera on the iPhone 3G sees.</a:t>
            </a:r>
          </a:p>
          <a:p>
            <a:r>
              <a:rPr lang="en-US" baseline="0" dirty="0" smtClean="0"/>
              <a:t>It’s very blurry.</a:t>
            </a:r>
          </a:p>
          <a:p>
            <a:r>
              <a:rPr lang="en-US" baseline="0" dirty="0" smtClean="0"/>
              <a:t>On the right, this is our test app, showing multiple barcodes being recognized at once, with floating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5BD4-061B-0A49-9042-BA8AD80DC7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with Partn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1143000"/>
            <a:ext cx="9601199" cy="1470025"/>
          </a:xfrm>
        </p:spPr>
        <p:txBody>
          <a:bodyPr>
            <a:noAutofit/>
          </a:bodyPr>
          <a:lstStyle>
            <a:lvl1pPr>
              <a:defRPr sz="6000" b="1" spc="-1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635" y="4876800"/>
            <a:ext cx="8532178" cy="1600200"/>
          </a:xfrm>
        </p:spPr>
        <p:txBody>
          <a:bodyPr>
            <a:noAutofit/>
          </a:bodyPr>
          <a:lstStyle>
            <a:lvl1pPr marL="0" indent="0" algn="r">
              <a:buNone/>
              <a:defRPr sz="3600" spc="-1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323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41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153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4429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5486399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4" y="16002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5026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383" y="273844"/>
            <a:ext cx="10972059" cy="1143000"/>
          </a:xfrm>
          <a:prstGeom prst="rect">
            <a:avLst/>
          </a:prstGeom>
        </p:spPr>
        <p:txBody>
          <a:bodyPr lIns="114300" tIns="57150" rIns="114300" bIns="5715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383" y="1535908"/>
            <a:ext cx="5385514" cy="638969"/>
          </a:xfrm>
          <a:prstGeom prst="rect">
            <a:avLst/>
          </a:prstGeom>
        </p:spPr>
        <p:txBody>
          <a:bodyPr lIns="114300" tIns="57150" rIns="114300" bIns="57150"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30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383" y="2174876"/>
            <a:ext cx="5385514" cy="3950891"/>
          </a:xfrm>
          <a:prstGeom prst="rect">
            <a:avLst/>
          </a:prstGeom>
        </p:spPr>
        <p:txBody>
          <a:bodyPr lIns="114300" tIns="57150" rIns="114300" bIns="57150"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285" y="1535908"/>
            <a:ext cx="5388158" cy="638969"/>
          </a:xfrm>
          <a:prstGeom prst="rect">
            <a:avLst/>
          </a:prstGeom>
        </p:spPr>
        <p:txBody>
          <a:bodyPr lIns="114300" tIns="57150" rIns="114300" bIns="57150" anchor="b"/>
          <a:lstStyle>
            <a:lvl1pPr marL="0" indent="0">
              <a:buNone/>
              <a:defRPr sz="3000" b="1"/>
            </a:lvl1pPr>
            <a:lvl2pPr marL="571500" indent="0">
              <a:buNone/>
              <a:defRPr sz="2500" b="1"/>
            </a:lvl2pPr>
            <a:lvl3pPr marL="1143000" indent="0">
              <a:buNone/>
              <a:defRPr sz="2300" b="1"/>
            </a:lvl3pPr>
            <a:lvl4pPr marL="1714500" indent="0">
              <a:buNone/>
              <a:defRPr sz="2000" b="1"/>
            </a:lvl4pPr>
            <a:lvl5pPr marL="2286000" indent="0">
              <a:buNone/>
              <a:defRPr sz="2000" b="1"/>
            </a:lvl5pPr>
            <a:lvl6pPr marL="2857500" indent="0">
              <a:buNone/>
              <a:defRPr sz="2000" b="1"/>
            </a:lvl6pPr>
            <a:lvl7pPr marL="3429000" indent="0">
              <a:buNone/>
              <a:defRPr sz="2000" b="1"/>
            </a:lvl7pPr>
            <a:lvl8pPr marL="4000500" indent="0">
              <a:buNone/>
              <a:defRPr sz="2000" b="1"/>
            </a:lvl8pPr>
            <a:lvl9pPr marL="4572000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285" y="2174876"/>
            <a:ext cx="5388158" cy="3950891"/>
          </a:xfrm>
          <a:prstGeom prst="rect">
            <a:avLst/>
          </a:prstGeom>
        </p:spPr>
        <p:txBody>
          <a:bodyPr lIns="114300" tIns="57150" rIns="114300" bIns="57150"/>
          <a:lstStyle>
            <a:lvl1pPr>
              <a:defRPr sz="3000"/>
            </a:lvl1pPr>
            <a:lvl2pPr>
              <a:defRPr sz="25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19156" y="6330157"/>
            <a:ext cx="1015735" cy="456406"/>
          </a:xfrm>
          <a:prstGeom prst="rect">
            <a:avLst/>
          </a:prstGeom>
          <a:ln/>
        </p:spPr>
        <p:txBody>
          <a:bodyPr lIns="114300" tIns="57150" rIns="114300" bIns="57150"/>
          <a:lstStyle>
            <a:lvl1pPr>
              <a:defRPr/>
            </a:lvl1pPr>
          </a:lstStyle>
          <a:p>
            <a:fld id="{79766C2F-C08D-9F40-8B8F-31D773529D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9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2" y="4407299"/>
            <a:ext cx="10361032" cy="1361281"/>
          </a:xfrm>
          <a:prstGeom prst="rect">
            <a:avLst/>
          </a:prstGeom>
        </p:spPr>
        <p:txBody>
          <a:bodyPr lIns="114300" tIns="57150" rIns="114300" bIns="57150" anchor="t"/>
          <a:lstStyle>
            <a:lvl1pPr algn="l">
              <a:defRPr sz="5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2" y="2907110"/>
            <a:ext cx="10361032" cy="1500188"/>
          </a:xfrm>
          <a:prstGeom prst="rect">
            <a:avLst/>
          </a:prstGeom>
        </p:spPr>
        <p:txBody>
          <a:bodyPr lIns="114300" tIns="57150" rIns="114300" bIns="57150" anchor="b"/>
          <a:lstStyle>
            <a:lvl1pPr marL="0" indent="0">
              <a:buNone/>
              <a:defRPr sz="2500"/>
            </a:lvl1pPr>
            <a:lvl2pPr marL="571500" indent="0">
              <a:buNone/>
              <a:defRPr sz="2300"/>
            </a:lvl2pPr>
            <a:lvl3pPr marL="1143000" indent="0">
              <a:buNone/>
              <a:defRPr sz="2000"/>
            </a:lvl3pPr>
            <a:lvl4pPr marL="1714500" indent="0">
              <a:buNone/>
              <a:defRPr sz="1800"/>
            </a:lvl4pPr>
            <a:lvl5pPr marL="2286000" indent="0">
              <a:buNone/>
              <a:defRPr sz="1800"/>
            </a:lvl5pPr>
            <a:lvl6pPr marL="2857500" indent="0">
              <a:buNone/>
              <a:defRPr sz="1800"/>
            </a:lvl6pPr>
            <a:lvl7pPr marL="3429000" indent="0">
              <a:buNone/>
              <a:defRPr sz="1800"/>
            </a:lvl7pPr>
            <a:lvl8pPr marL="4000500" indent="0">
              <a:buNone/>
              <a:defRPr sz="1800"/>
            </a:lvl8pPr>
            <a:lvl9pPr marL="45720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19156" y="6330157"/>
            <a:ext cx="1015735" cy="456406"/>
          </a:xfrm>
          <a:prstGeom prst="rect">
            <a:avLst/>
          </a:prstGeom>
          <a:ln/>
        </p:spPr>
        <p:txBody>
          <a:bodyPr lIns="114300" tIns="57150" rIns="114300" bIns="57150"/>
          <a:lstStyle>
            <a:lvl1pPr>
              <a:defRPr/>
            </a:lvl1pPr>
          </a:lstStyle>
          <a:p>
            <a:fld id="{C3804742-7267-134C-8C75-E56DEA0E57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81000"/>
            <a:ext cx="10969943" cy="1143000"/>
          </a:xfrm>
          <a:prstGeom prst="rect">
            <a:avLst/>
          </a:prstGeom>
        </p:spPr>
        <p:txBody>
          <a:bodyPr vert="horz" wrap="square" lIns="0" tIns="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600200"/>
            <a:ext cx="10969943" cy="487680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5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4" r:id="rId5"/>
    <p:sldLayoutId id="2147483655" r:id="rId6"/>
    <p:sldLayoutId id="2147483652" r:id="rId7"/>
    <p:sldLayoutId id="2147483662" r:id="rId8"/>
    <p:sldLayoutId id="2147483663" r:id="rId9"/>
  </p:sldLayoutIdLst>
  <p:transition xmlns:p14="http://schemas.microsoft.com/office/powerpoint/2010/main">
    <p:fade/>
  </p:transition>
  <p:txStyles>
    <p:titleStyle>
      <a:lvl1pPr algn="l" defTabSz="914400" rtl="0" eaLnBrk="1" latinLnBrk="0" hangingPunct="1">
        <a:spcBef>
          <a:spcPct val="0"/>
        </a:spcBef>
        <a:buNone/>
        <a:defRPr sz="4400" b="1" kern="1200" spc="-100" baseline="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32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28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24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20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20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3.gi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jpeg"/><Relationship Id="rId10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jpeg"/><Relationship Id="rId10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jpeg"/><Relationship Id="rId10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3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emf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hyperlink" Target="http://images.google.com/imgres?imgurl=http://samueljscott.files.wordpress.com/2007/04/dollar.jpg&amp;imgrefurl=http://samueljscott.wordpress.com/2007/04/13/is-the-dollar-under-threat/&amp;h=322&amp;w=355&amp;sz=35&amp;hl=en&amp;start=1&amp;tbnid=CwxmPXfCEp0LbM:&amp;tbnh=110&amp;tbnw=121&amp;prev=/images?q=dollar&amp;gbv=2&amp;svnum=10&amp;hl=en" TargetMode="External"/><Relationship Id="rId9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hyperlink" Target="http://www.google.com/imgres?imgurl=http://farm6.static.flickr.com/5047/5225207979_c0faa32427_z.jpg&amp;imgrefurl=http://www.flickr.com/photos/ebayink/5225207979/&amp;usg=__0y42yAfXlcj8CGhMp64Fd9_TKFg=&amp;h=260&amp;w=500&amp;sz=58&amp;hl=en&amp;start=3&amp;sig2=acj09_-SlkOx9zzfbJi_3w&amp;zoom=1&amp;itbs=1&amp;tbnid=HZxiDuRq9xRt7M:&amp;tbnh=68&amp;tbnw=130&amp;prev=/images?q=milo+ebay+logo&amp;hl=en&amp;rlz=1T4ADBF_enUS333US333&amp;tbs=isch:1&amp;ei=IQ4kTYb6KY-qsAPX4oCKCg" TargetMode="External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hyperlink" Target="http://www.google.com/imgres?imgurl=http://nwamotherlode.com/wp-content/uploads/2010/08/groupon-logo.jpg&amp;imgrefurl=http://nwamotherlode.com/archives/6149&amp;h=296&amp;w=600&amp;sz=25&amp;tbnid=ENb33e7I30fXhM:&amp;tbnh=67&amp;tbnw=135&amp;prev=/images?q=groupon+logo&amp;zoom=1&amp;q=groupon+logo&amp;usg=__WCZbPomPEwk8kBSt_hIyJzO0FJk=&amp;sa=X&amp;ei=bA0kTdXWLom6sAOMkNGHCg&amp;ved=0CBoQ9QEwAA" TargetMode="External"/><Relationship Id="rId10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with X.commerce on Android Platform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Praveen Alavilli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Developer Evangelism, Tools &amp; Docs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2248889" y="1714166"/>
            <a:ext cx="9400136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252075" y="2956425"/>
            <a:ext cx="6390422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52074" y="4182004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252074" y="5407582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60886" y="2949879"/>
            <a:ext cx="2888139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3" name="Group 94"/>
          <p:cNvGrpSpPr/>
          <p:nvPr/>
        </p:nvGrpSpPr>
        <p:grpSpPr>
          <a:xfrm>
            <a:off x="2191075" y="4216866"/>
            <a:ext cx="9457952" cy="886393"/>
            <a:chOff x="2216076" y="2807700"/>
            <a:chExt cx="8208087" cy="1055637"/>
          </a:xfrm>
        </p:grpSpPr>
        <p:sp>
          <p:nvSpPr>
            <p:cNvPr id="98" name="Freeform 97"/>
            <p:cNvSpPr/>
            <p:nvPr/>
          </p:nvSpPr>
          <p:spPr>
            <a:xfrm>
              <a:off x="2266121" y="2936794"/>
              <a:ext cx="8158042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5"/>
                </a:gs>
                <a:gs pos="41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flipH="1" flipV="1">
              <a:off x="2216076" y="2807700"/>
              <a:ext cx="8208087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flipH="1">
              <a:off x="2269013" y="2947548"/>
              <a:ext cx="8155148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One-stop Shop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70403" y="3232631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Merchant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8781" y="4416770"/>
            <a:ext cx="1399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Platform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8368" y="5686761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Capabilities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691855" y="4371294"/>
            <a:ext cx="427089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X.commerce</a:t>
            </a:r>
            <a:r>
              <a:rPr lang="en-US" sz="2800" b="1" dirty="0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Fabric</a:t>
            </a:r>
            <a:endParaRPr lang="en-US" sz="2800" b="1" dirty="0">
              <a:ln w="1905"/>
              <a:solidFill>
                <a:schemeClr val="bg1"/>
              </a:solidFill>
              <a:effectLst>
                <a:glow rad="101600">
                  <a:schemeClr val="tx2">
                    <a:lumMod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351727" y="3231736"/>
            <a:ext cx="196085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61736" y="3217640"/>
            <a:ext cx="199503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Carts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756210" y="5664102"/>
            <a:ext cx="3529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Capabilities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\\psf\Home\Graphic Tank\GSI_Logo_2009_CMYK-VEC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640" y="3297870"/>
            <a:ext cx="1990658" cy="4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iship.com/trackit/img/iShipInc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56764" y="5519482"/>
            <a:ext cx="1135943" cy="443236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45" name="Picture 5" descr="\\psf\Home\Desktop\Wher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4726" y="5946533"/>
            <a:ext cx="1026393" cy="3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\\psf\Home\Desktop\WLW-0fada1fcd5e2_A330-MiloHomeLogo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267" y="5904799"/>
            <a:ext cx="840661" cy="4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\\psf\Home\Desktop\ebay-log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t="22579" r="14827" b="15532"/>
          <a:stretch/>
        </p:blipFill>
        <p:spPr bwMode="auto">
          <a:xfrm>
            <a:off x="2531333" y="5540238"/>
            <a:ext cx="833595" cy="3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\\psf\Home\Desktop\eDialo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20" y="5998353"/>
            <a:ext cx="1144858" cy="3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\\psf\Home\Desktop\Zong_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36" y="5978897"/>
            <a:ext cx="843091" cy="3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\\psf\Home\Desktop\new-PP-logo-hi-res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689" y="5629548"/>
            <a:ext cx="1021189" cy="2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\\psf\Home\Dolphin\6016 eBay Calendar\6016\M_logo_jpg\MagentoLogoTagline_official_Horizontal_60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82" y="3202140"/>
            <a:ext cx="1545805" cy="5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29889" y="1840186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Consumer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4547" y="2008324"/>
            <a:ext cx="616374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Consumer Services and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998059" y="1985486"/>
            <a:ext cx="6287985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rgbClr val="FF9D0D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329780" y="3200400"/>
            <a:ext cx="2068496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rgbClr val="FF9D0D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9236368" y="3200400"/>
            <a:ext cx="2068496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rgbClr val="FF9D0D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7695295" y="5645187"/>
            <a:ext cx="3660893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rgbClr val="FF9D0D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\\psf\Host\Users\eric\Graphic Tank\PayPalAccess_RGB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16" y="1952635"/>
            <a:ext cx="2118719" cy="2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\\psf\Home\Desktop\6a00e55225079e8834013480aa358b970c-pi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9" y="2349485"/>
            <a:ext cx="1216633" cy="3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2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  <p:bldP spid="40" grpId="0" animBg="1"/>
      <p:bldP spid="69" grpId="0"/>
      <p:bldP spid="70" grpId="0"/>
      <p:bldP spid="71" grpId="0"/>
      <p:bldP spid="82" grpId="0"/>
      <p:bldP spid="83" grpId="0"/>
      <p:bldP spid="85" grpId="0"/>
      <p:bldP spid="94" grpId="0"/>
      <p:bldP spid="39" grpId="0"/>
      <p:bldP spid="54" grpId="0"/>
      <p:bldP spid="36" grpId="0" animBg="1"/>
      <p:bldP spid="36" grpId="1" animBg="1"/>
      <p:bldP spid="37" grpId="0" animBg="1"/>
      <p:bldP spid="37" grpId="1" animBg="1"/>
      <p:bldP spid="53" grpId="0" animBg="1"/>
      <p:bldP spid="5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2248889" y="1714166"/>
            <a:ext cx="9400136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252075" y="2956425"/>
            <a:ext cx="6390422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52074" y="4182004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252074" y="5407582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60886" y="2949879"/>
            <a:ext cx="2888139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3" name="Group 94"/>
          <p:cNvGrpSpPr/>
          <p:nvPr/>
        </p:nvGrpSpPr>
        <p:grpSpPr>
          <a:xfrm>
            <a:off x="2191075" y="4216866"/>
            <a:ext cx="9457952" cy="886393"/>
            <a:chOff x="2216076" y="2807700"/>
            <a:chExt cx="8208087" cy="1055637"/>
          </a:xfrm>
        </p:grpSpPr>
        <p:sp>
          <p:nvSpPr>
            <p:cNvPr id="98" name="Freeform 97"/>
            <p:cNvSpPr/>
            <p:nvPr/>
          </p:nvSpPr>
          <p:spPr>
            <a:xfrm>
              <a:off x="2266121" y="2936794"/>
              <a:ext cx="8158042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5"/>
                </a:gs>
                <a:gs pos="41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flipH="1" flipV="1">
              <a:off x="2216076" y="2807700"/>
              <a:ext cx="8208087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flipH="1">
              <a:off x="2269013" y="2947548"/>
              <a:ext cx="8155148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One-stop Shop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70403" y="3232631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Merchant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8781" y="4416770"/>
            <a:ext cx="1399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Platform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8368" y="5686761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Capabilities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691855" y="4371294"/>
            <a:ext cx="427089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X.commerce</a:t>
            </a:r>
            <a:r>
              <a:rPr lang="en-US" sz="2800" b="1" dirty="0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Fabric</a:t>
            </a:r>
            <a:endParaRPr lang="en-US" sz="2800" b="1" dirty="0">
              <a:ln w="1905"/>
              <a:solidFill>
                <a:schemeClr val="bg1"/>
              </a:solidFill>
              <a:effectLst>
                <a:glow rad="101600">
                  <a:schemeClr val="tx2">
                    <a:lumMod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351727" y="3231736"/>
            <a:ext cx="196085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61736" y="3217640"/>
            <a:ext cx="199503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Carts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602894" y="5664536"/>
            <a:ext cx="37242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Capabilities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\\psf\Home\Graphic Tank\GSI_Logo_2009_CMYK-VEC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640" y="3297870"/>
            <a:ext cx="1990658" cy="4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iship.com/trackit/img/iShipInc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02789" y="5484311"/>
            <a:ext cx="1135943" cy="443236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45" name="Picture 5" descr="\\psf\Home\Desktop\Where-logo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>
                  <a:alpha val="392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595" y="5911362"/>
            <a:ext cx="1026393" cy="3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\\psf\Home\Desktop\WLW-0fada1fcd5e2_A330-MiloHomeLogo_2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2558" y="5869628"/>
            <a:ext cx="840661" cy="4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\\psf\Home\Desktop\ebay-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t="22579" r="14827" b="15532"/>
          <a:stretch/>
        </p:blipFill>
        <p:spPr bwMode="auto">
          <a:xfrm>
            <a:off x="2509624" y="5505067"/>
            <a:ext cx="833595" cy="3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\\psf\Home\Desktop\eDialog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845" y="5963182"/>
            <a:ext cx="1144858" cy="3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\\psf\Home\Desktop\Zong_Logo.p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79" y="5943726"/>
            <a:ext cx="843091" cy="3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\\psf\Home\Desktop\new-PP-logo-hi-res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58" y="5594377"/>
            <a:ext cx="1021189" cy="2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\\psf\Home\Desktop\6a00e55225079e8834013480aa358b970c-pi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57" y="5554128"/>
            <a:ext cx="1216633" cy="3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\\psf\Home\Dolphin\6016 eBay Calendar\6016\M_logo_jpg\MagentoLogoTagline_official_Horizontal_600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82" y="3202140"/>
            <a:ext cx="1545805" cy="5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29889" y="1840186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Consumer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4547" y="2008324"/>
            <a:ext cx="616374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Consumer Services and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254474" y="3200400"/>
            <a:ext cx="2068496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  <a:effectLst>
            <a:glow rad="76200">
              <a:srgbClr val="DE8400">
                <a:alpha val="5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6327138" y="3200400"/>
            <a:ext cx="2068496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  <a:effectLst>
            <a:glow rad="76200">
              <a:srgbClr val="DE8400">
                <a:alpha val="5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351727" y="3223449"/>
            <a:ext cx="196085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solidFill>
                  <a:schemeClr val="accent5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Your Apps</a:t>
            </a:r>
            <a:endParaRPr lang="en-US" sz="2800" b="1" dirty="0">
              <a:ln>
                <a:prstDash val="solid"/>
              </a:ln>
              <a:solidFill>
                <a:schemeClr val="accent5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61736" y="3209353"/>
            <a:ext cx="199503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solidFill>
                  <a:schemeClr val="accent5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Your Carts</a:t>
            </a:r>
            <a:endParaRPr lang="en-US" sz="2800" b="1" dirty="0">
              <a:ln>
                <a:prstDash val="solid"/>
              </a:ln>
              <a:solidFill>
                <a:schemeClr val="accent5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3" name="Picture 2" descr="\\psf\Host\Users\eric\Graphic Tank\PayPalAccess_RGB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16" y="2154005"/>
            <a:ext cx="2118719" cy="2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/>
          <p:cNvGrpSpPr/>
          <p:nvPr/>
        </p:nvGrpSpPr>
        <p:grpSpPr>
          <a:xfrm>
            <a:off x="6260121" y="1805355"/>
            <a:ext cx="5263663" cy="3387970"/>
            <a:chOff x="6260121" y="1828801"/>
            <a:chExt cx="5263663" cy="3387970"/>
          </a:xfrm>
        </p:grpSpPr>
        <p:sp>
          <p:nvSpPr>
            <p:cNvPr id="64" name="Rounded Rectangular Callout 63"/>
            <p:cNvSpPr/>
            <p:nvPr/>
          </p:nvSpPr>
          <p:spPr>
            <a:xfrm>
              <a:off x="6260121" y="1828801"/>
              <a:ext cx="5263663" cy="3387970"/>
            </a:xfrm>
            <a:prstGeom prst="wedgeRoundRectCallout">
              <a:avLst>
                <a:gd name="adj1" fmla="val -103887"/>
                <a:gd name="adj2" fmla="val 6019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365631" y="2149187"/>
              <a:ext cx="4970585" cy="280076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4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Marketplace with</a:t>
              </a:r>
            </a:p>
            <a:p>
              <a:pPr algn="ctr"/>
              <a:r>
                <a:rPr lang="en-US" sz="4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97 million </a:t>
              </a:r>
            </a:p>
            <a:p>
              <a:pPr algn="ctr"/>
              <a:r>
                <a:rPr lang="en-US" sz="4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active users </a:t>
              </a:r>
            </a:p>
            <a:p>
              <a:pPr algn="ctr"/>
              <a:r>
                <a:rPr lang="en-US" sz="4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worldwide</a:t>
              </a:r>
              <a:endParaRPr lang="en-US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248398" y="1817079"/>
            <a:ext cx="5263663" cy="3387970"/>
            <a:chOff x="6119445" y="1652956"/>
            <a:chExt cx="5263663" cy="3387970"/>
          </a:xfrm>
        </p:grpSpPr>
        <p:sp>
          <p:nvSpPr>
            <p:cNvPr id="74" name="Rounded Rectangular Callout 73"/>
            <p:cNvSpPr/>
            <p:nvPr/>
          </p:nvSpPr>
          <p:spPr>
            <a:xfrm>
              <a:off x="6119445" y="1652956"/>
              <a:ext cx="5263663" cy="3387970"/>
            </a:xfrm>
            <a:prstGeom prst="wedgeRoundRectCallout">
              <a:avLst>
                <a:gd name="adj1" fmla="val -84956"/>
                <a:gd name="adj2" fmla="val 6019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365631" y="2067126"/>
              <a:ext cx="4970585" cy="280076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4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Wallet Provider with 100 million active users worldwide</a:t>
              </a:r>
              <a:endParaRPr lang="en-US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260120" y="1817075"/>
            <a:ext cx="5263663" cy="3387970"/>
            <a:chOff x="5978769" y="1512280"/>
            <a:chExt cx="5263663" cy="3387970"/>
          </a:xfrm>
        </p:grpSpPr>
        <p:sp>
          <p:nvSpPr>
            <p:cNvPr id="77" name="Rounded Rectangular Callout 76"/>
            <p:cNvSpPr/>
            <p:nvPr/>
          </p:nvSpPr>
          <p:spPr>
            <a:xfrm>
              <a:off x="5978769" y="1512280"/>
              <a:ext cx="5263663" cy="3387970"/>
            </a:xfrm>
            <a:prstGeom prst="wedgeRoundRectCallout">
              <a:avLst>
                <a:gd name="adj1" fmla="val -105001"/>
                <a:gd name="adj2" fmla="val 6884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42893" y="2242972"/>
              <a:ext cx="4970585" cy="21236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4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Leading Edge Local Search Provider</a:t>
              </a:r>
              <a:endParaRPr lang="en-US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9154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0" grpId="0" animBg="1"/>
      <p:bldP spid="69" grpId="0"/>
      <p:bldP spid="70" grpId="0"/>
      <p:bldP spid="71" grpId="0"/>
      <p:bldP spid="82" grpId="0"/>
      <p:bldP spid="83" grpId="0"/>
      <p:bldP spid="85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2248889" y="1714166"/>
            <a:ext cx="9400136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252075" y="2956425"/>
            <a:ext cx="6390422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52074" y="4182004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252074" y="5407582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60886" y="2949879"/>
            <a:ext cx="2888139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3" name="Group 94"/>
          <p:cNvGrpSpPr/>
          <p:nvPr/>
        </p:nvGrpSpPr>
        <p:grpSpPr>
          <a:xfrm>
            <a:off x="2191075" y="4216866"/>
            <a:ext cx="9457952" cy="886393"/>
            <a:chOff x="2216076" y="2807700"/>
            <a:chExt cx="8208087" cy="1055637"/>
          </a:xfrm>
        </p:grpSpPr>
        <p:sp>
          <p:nvSpPr>
            <p:cNvPr id="98" name="Freeform 97"/>
            <p:cNvSpPr/>
            <p:nvPr/>
          </p:nvSpPr>
          <p:spPr>
            <a:xfrm>
              <a:off x="2266121" y="2936794"/>
              <a:ext cx="8158042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5"/>
                </a:gs>
                <a:gs pos="41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flipH="1" flipV="1">
              <a:off x="2216076" y="2807700"/>
              <a:ext cx="8208087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flipH="1">
              <a:off x="2269013" y="2947548"/>
              <a:ext cx="8155148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One-stop Shop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70403" y="3232631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Merchant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8781" y="4416770"/>
            <a:ext cx="1399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Platform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8368" y="5686761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Capabilities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691855" y="4371294"/>
            <a:ext cx="427089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X.commerce</a:t>
            </a:r>
            <a:r>
              <a:rPr lang="en-US" sz="2800" b="1" dirty="0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Fabric</a:t>
            </a:r>
            <a:endParaRPr lang="en-US" sz="2800" b="1" dirty="0">
              <a:ln w="1905"/>
              <a:solidFill>
                <a:schemeClr val="bg1"/>
              </a:solidFill>
              <a:effectLst>
                <a:glow rad="101600">
                  <a:schemeClr val="tx2">
                    <a:lumMod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351727" y="3231736"/>
            <a:ext cx="196085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61736" y="3217640"/>
            <a:ext cx="199503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Carts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602894" y="5664536"/>
            <a:ext cx="37242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Capabilities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\\psf\Home\Graphic Tank\GSI_Logo_2009_CMYK-VEC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640" y="3297870"/>
            <a:ext cx="1990658" cy="4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iship.com/trackit/img/iShipInc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02789" y="5484311"/>
            <a:ext cx="1135943" cy="443236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45" name="Picture 5" descr="\\psf\Home\Desktop\Where-logo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>
                  <a:alpha val="392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595" y="5911362"/>
            <a:ext cx="1026393" cy="3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\\psf\Home\Desktop\WLW-0fada1fcd5e2_A330-MiloHomeLogo_2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2558" y="5869628"/>
            <a:ext cx="840661" cy="4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\\psf\Home\Desktop\ebay-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t="22579" r="14827" b="15532"/>
          <a:stretch/>
        </p:blipFill>
        <p:spPr bwMode="auto">
          <a:xfrm>
            <a:off x="2509624" y="5505067"/>
            <a:ext cx="833595" cy="3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\\psf\Home\Desktop\eDialog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845" y="5963182"/>
            <a:ext cx="1144858" cy="3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\\psf\Home\Desktop\Zong_Logo.p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79" y="5943726"/>
            <a:ext cx="843091" cy="3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\\psf\Home\Desktop\new-PP-logo-hi-res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58" y="5594377"/>
            <a:ext cx="1021189" cy="2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2" descr="\\psf\Home\Desktop\6a00e55225079e8834013480aa358b970c-pi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057" y="5554128"/>
            <a:ext cx="1216633" cy="3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\\psf\Home\Dolphin\6016 eBay Calendar\6016\M_logo_jpg\MagentoLogoTagline_official_Horizontal_600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82" y="3202140"/>
            <a:ext cx="1545805" cy="5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29889" y="1840186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Consumer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4547" y="2008324"/>
            <a:ext cx="616374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Consumer Services and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541979" y="5645621"/>
            <a:ext cx="3863075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  <a:effectLst>
            <a:glow rad="76200">
              <a:srgbClr val="DE8400">
                <a:alpha val="5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351727" y="3223449"/>
            <a:ext cx="196085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solidFill>
                  <a:schemeClr val="accent5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Your Apps</a:t>
            </a:r>
            <a:endParaRPr lang="en-US" sz="2800" b="1" dirty="0">
              <a:ln>
                <a:prstDash val="solid"/>
              </a:ln>
              <a:solidFill>
                <a:schemeClr val="accent5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02894" y="5656249"/>
            <a:ext cx="37242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solidFill>
                  <a:schemeClr val="accent5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Your Capabilities</a:t>
            </a:r>
            <a:endParaRPr lang="en-US" sz="2800" b="1" dirty="0">
              <a:ln>
                <a:prstDash val="solid"/>
              </a:ln>
              <a:solidFill>
                <a:schemeClr val="accent5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3" name="Picture 2" descr="\\psf\Host\Users\eric\Graphic Tank\PayPalAccess_RGB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16" y="2154005"/>
            <a:ext cx="2118719" cy="2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6377353" y="3059725"/>
            <a:ext cx="5263663" cy="3387970"/>
            <a:chOff x="5978769" y="1512280"/>
            <a:chExt cx="5263663" cy="3387970"/>
          </a:xfrm>
        </p:grpSpPr>
        <p:sp>
          <p:nvSpPr>
            <p:cNvPr id="64" name="Rounded Rectangular Callout 63"/>
            <p:cNvSpPr/>
            <p:nvPr/>
          </p:nvSpPr>
          <p:spPr>
            <a:xfrm>
              <a:off x="5978769" y="1512280"/>
              <a:ext cx="5263663" cy="3387970"/>
            </a:xfrm>
            <a:prstGeom prst="wedgeRoundRectCallout">
              <a:avLst>
                <a:gd name="adj1" fmla="val -96538"/>
                <a:gd name="adj2" fmla="val -30465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42893" y="2242972"/>
              <a:ext cx="4970585" cy="21236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4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100K+ Merchants</a:t>
              </a:r>
            </a:p>
            <a:p>
              <a:pPr algn="ctr"/>
              <a:r>
                <a:rPr lang="en-US" sz="4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5K Downloads Daily</a:t>
              </a:r>
              <a:endParaRPr lang="en-US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377354" y="3071449"/>
            <a:ext cx="5263663" cy="3387970"/>
            <a:chOff x="5978769" y="1512280"/>
            <a:chExt cx="5263663" cy="3387970"/>
          </a:xfrm>
        </p:grpSpPr>
        <p:sp>
          <p:nvSpPr>
            <p:cNvPr id="67" name="Rounded Rectangular Callout 66"/>
            <p:cNvSpPr/>
            <p:nvPr/>
          </p:nvSpPr>
          <p:spPr>
            <a:xfrm>
              <a:off x="5978769" y="1512280"/>
              <a:ext cx="5263663" cy="3387970"/>
            </a:xfrm>
            <a:prstGeom prst="wedgeRoundRectCallout">
              <a:avLst>
                <a:gd name="adj1" fmla="val -72039"/>
                <a:gd name="adj2" fmla="val -33579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42893" y="1750605"/>
              <a:ext cx="4970585" cy="280076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4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Leading Provider for World’s Premier Brands &amp; Retailers</a:t>
              </a:r>
              <a:endParaRPr lang="en-US" sz="4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6190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2" grpId="0" animBg="1"/>
      <p:bldP spid="43" grpId="0" animBg="1"/>
      <p:bldP spid="69" grpId="0"/>
      <p:bldP spid="70" grpId="0"/>
      <p:bldP spid="71" grpId="0"/>
      <p:bldP spid="82" grpId="0"/>
      <p:bldP spid="94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ight Arrow 123"/>
          <p:cNvSpPr/>
          <p:nvPr/>
        </p:nvSpPr>
        <p:spPr>
          <a:xfrm>
            <a:off x="5504157" y="3346326"/>
            <a:ext cx="1116418" cy="870564"/>
          </a:xfrm>
          <a:prstGeom prst="rightArrow">
            <a:avLst>
              <a:gd name="adj1" fmla="val 59915"/>
              <a:gd name="adj2" fmla="val 39595"/>
            </a:avLst>
          </a:prstGeom>
          <a:gradFill flip="none" rotWithShape="1">
            <a:gsLst>
              <a:gs pos="0">
                <a:schemeClr val="bg2">
                  <a:lumMod val="50000"/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1714236" y="1444778"/>
            <a:ext cx="3762093" cy="3849196"/>
            <a:chOff x="1714236" y="1444778"/>
            <a:chExt cx="3762093" cy="3849196"/>
          </a:xfrm>
        </p:grpSpPr>
        <p:sp>
          <p:nvSpPr>
            <p:cNvPr id="126" name="Oval 125"/>
            <p:cNvSpPr/>
            <p:nvPr/>
          </p:nvSpPr>
          <p:spPr>
            <a:xfrm>
              <a:off x="1982658" y="2530871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982658" y="3334477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982658" y="4740450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472105" y="2530871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4472105" y="3334477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472105" y="4740450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216364" y="4036202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216364" y="4258922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216364" y="4481642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804288" y="2093475"/>
              <a:ext cx="1262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Merchants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098390" y="2093475"/>
              <a:ext cx="1377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Capabilities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2622054" y="2736609"/>
              <a:ext cx="1805661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2624138" y="2790825"/>
              <a:ext cx="1779187" cy="751365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rot="16200000" flipH="1">
              <a:off x="2497766" y="2982896"/>
              <a:ext cx="2050746" cy="180216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2622054" y="2807633"/>
              <a:ext cx="1791046" cy="752313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rot="5400000" flipH="1" flipV="1">
              <a:off x="2502206" y="3005091"/>
              <a:ext cx="2015232" cy="1775536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612528" y="3620765"/>
              <a:ext cx="1805661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2622054" y="5056191"/>
              <a:ext cx="1805661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2622054" y="3675355"/>
              <a:ext cx="1792784" cy="1310983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2628900" y="3675356"/>
              <a:ext cx="1774425" cy="1315744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/>
            <p:cNvSpPr txBox="1"/>
            <p:nvPr/>
          </p:nvSpPr>
          <p:spPr>
            <a:xfrm>
              <a:off x="1714236" y="1444778"/>
              <a:ext cx="3744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Point-to-Point Integrations</a:t>
              </a: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702875" y="4036202"/>
              <a:ext cx="124588" cy="559401"/>
              <a:chOff x="1979612" y="4116104"/>
              <a:chExt cx="124588" cy="559401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1979612" y="411610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985483" y="433882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985483" y="456154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6759585" y="1444778"/>
            <a:ext cx="3821609" cy="3849196"/>
            <a:chOff x="6759585" y="1444778"/>
            <a:chExt cx="3821609" cy="3849196"/>
          </a:xfrm>
        </p:grpSpPr>
        <p:sp>
          <p:nvSpPr>
            <p:cNvPr id="153" name="Oval 152"/>
            <p:cNvSpPr/>
            <p:nvPr/>
          </p:nvSpPr>
          <p:spPr>
            <a:xfrm>
              <a:off x="7097759" y="2530871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097759" y="3334477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097759" y="4740450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9577707" y="2530871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577707" y="3334477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577707" y="4740450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759585" y="2093475"/>
              <a:ext cx="1262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Merchants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203255" y="2093475"/>
              <a:ext cx="1377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Capabilities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8407099" y="2486483"/>
              <a:ext cx="472159" cy="280017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000">
                  <a:schemeClr val="bg1"/>
                </a:gs>
                <a:gs pos="9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4F4F3"/>
                </a:clrFrom>
                <a:clrTo>
                  <a:srgbClr val="F4F4F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18876" y="3584197"/>
              <a:ext cx="442382" cy="408353"/>
            </a:xfrm>
            <a:prstGeom prst="rect">
              <a:avLst/>
            </a:prstGeom>
          </p:spPr>
        </p:pic>
        <p:sp>
          <p:nvSpPr>
            <p:cNvPr id="163" name="TextBox 162"/>
            <p:cNvSpPr txBox="1"/>
            <p:nvPr/>
          </p:nvSpPr>
          <p:spPr>
            <a:xfrm>
              <a:off x="7547892" y="1444778"/>
              <a:ext cx="2103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Re-use Model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7331465" y="4045080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7331465" y="4267800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7331465" y="4490520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9808477" y="4045080"/>
              <a:ext cx="124588" cy="559401"/>
              <a:chOff x="1979612" y="4116104"/>
              <a:chExt cx="124588" cy="559401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1979612" y="411610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1985483" y="433882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985483" y="456154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8" name="Straight Arrow Connector 167"/>
            <p:cNvCxnSpPr/>
            <p:nvPr/>
          </p:nvCxnSpPr>
          <p:spPr>
            <a:xfrm>
              <a:off x="8940446" y="5018800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>
              <a:off x="8940446" y="3653898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8940446" y="2815698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7786536" y="5007914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>
              <a:off x="7786536" y="3643012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7786536" y="2804812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Framework</a:t>
            </a:r>
            <a:endParaRPr lang="en-US" dirty="0"/>
          </a:p>
        </p:txBody>
      </p:sp>
      <p:sp>
        <p:nvSpPr>
          <p:cNvPr id="177" name="TextBox 176"/>
          <p:cNvSpPr txBox="1"/>
          <p:nvPr/>
        </p:nvSpPr>
        <p:spPr>
          <a:xfrm>
            <a:off x="1758002" y="5640018"/>
            <a:ext cx="9034846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Merchant</a:t>
            </a:r>
            <a:r>
              <a:rPr lang="en-US" sz="2400" dirty="0" smtClean="0">
                <a:solidFill>
                  <a:schemeClr val="bg1"/>
                </a:solidFill>
              </a:rPr>
              <a:t>: easy adoption of new capabilities, low switching costs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Developer</a:t>
            </a:r>
            <a:r>
              <a:rPr lang="en-US" sz="2400" dirty="0" smtClean="0">
                <a:solidFill>
                  <a:schemeClr val="bg1"/>
                </a:solidFill>
              </a:rPr>
              <a:t>: no barriers to entry, easy on-boarding of customers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Capability?</a:t>
            </a:r>
            <a:br>
              <a:rPr lang="en-US" dirty="0" smtClean="0"/>
            </a:br>
            <a:r>
              <a:rPr lang="en-US" sz="3200" b="0" dirty="0" smtClean="0"/>
              <a:t>Technology and/or service that solves a business problem</a:t>
            </a:r>
            <a:endParaRPr lang="en-US" b="0" dirty="0"/>
          </a:p>
        </p:txBody>
      </p:sp>
      <p:grpSp>
        <p:nvGrpSpPr>
          <p:cNvPr id="14" name="Group 13"/>
          <p:cNvGrpSpPr/>
          <p:nvPr/>
        </p:nvGrpSpPr>
        <p:grpSpPr>
          <a:xfrm>
            <a:off x="6944192" y="4688447"/>
            <a:ext cx="1196160" cy="1130021"/>
            <a:chOff x="6944192" y="4688447"/>
            <a:chExt cx="1196160" cy="1130021"/>
          </a:xfrm>
        </p:grpSpPr>
        <p:sp>
          <p:nvSpPr>
            <p:cNvPr id="1027" name="TextBox 1026"/>
            <p:cNvSpPr txBox="1"/>
            <p:nvPr/>
          </p:nvSpPr>
          <p:spPr>
            <a:xfrm>
              <a:off x="7035294" y="4688447"/>
              <a:ext cx="1013957" cy="645039"/>
            </a:xfrm>
            <a:prstGeom prst="roundRect">
              <a:avLst/>
            </a:prstGeom>
            <a:gradFill flip="none" rotWithShape="1">
              <a:gsLst>
                <a:gs pos="300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/>
            </a:scene3d>
            <a:sp3d prstMaterial="powder">
              <a:bevelT w="254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sz="4400" dirty="0"/>
                <a:t>$</a:t>
              </a:r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6944192" y="5418358"/>
              <a:ext cx="11961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Payment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606904" y="4389120"/>
            <a:ext cx="1492097" cy="1429348"/>
            <a:chOff x="8606904" y="4389120"/>
            <a:chExt cx="1492097" cy="1429348"/>
          </a:xfrm>
        </p:grpSpPr>
        <p:grpSp>
          <p:nvGrpSpPr>
            <p:cNvPr id="1045" name="Group 1044"/>
            <p:cNvGrpSpPr/>
            <p:nvPr/>
          </p:nvGrpSpPr>
          <p:grpSpPr>
            <a:xfrm>
              <a:off x="8606904" y="4389120"/>
              <a:ext cx="1492097" cy="944367"/>
              <a:chOff x="9353551" y="5057724"/>
              <a:chExt cx="771525" cy="478814"/>
            </a:xfrm>
          </p:grpSpPr>
          <p:sp>
            <p:nvSpPr>
              <p:cNvPr id="200" name="Rectangle 199"/>
              <p:cNvSpPr/>
              <p:nvPr/>
            </p:nvSpPr>
            <p:spPr>
              <a:xfrm flipV="1">
                <a:off x="9370220" y="5057724"/>
                <a:ext cx="447776" cy="300089"/>
              </a:xfrm>
              <a:prstGeom prst="rect">
                <a:avLst/>
              </a:prstGeom>
              <a:gradFill flip="none" rotWithShape="1">
                <a:lin ang="5400000" scaled="1"/>
                <a:tileRect/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43" name="Freeform 1042"/>
              <p:cNvSpPr/>
              <p:nvPr/>
            </p:nvSpPr>
            <p:spPr>
              <a:xfrm>
                <a:off x="9353551" y="5133975"/>
                <a:ext cx="771525" cy="326231"/>
              </a:xfrm>
              <a:custGeom>
                <a:avLst/>
                <a:gdLst>
                  <a:gd name="connsiteX0" fmla="*/ 0 w 771525"/>
                  <a:gd name="connsiteY0" fmla="*/ 247650 h 326231"/>
                  <a:gd name="connsiteX1" fmla="*/ 485775 w 771525"/>
                  <a:gd name="connsiteY1" fmla="*/ 250031 h 326231"/>
                  <a:gd name="connsiteX2" fmla="*/ 483394 w 771525"/>
                  <a:gd name="connsiteY2" fmla="*/ 0 h 326231"/>
                  <a:gd name="connsiteX3" fmla="*/ 633412 w 771525"/>
                  <a:gd name="connsiteY3" fmla="*/ 0 h 326231"/>
                  <a:gd name="connsiteX4" fmla="*/ 661987 w 771525"/>
                  <a:gd name="connsiteY4" fmla="*/ 26194 h 326231"/>
                  <a:gd name="connsiteX5" fmla="*/ 735806 w 771525"/>
                  <a:gd name="connsiteY5" fmla="*/ 190500 h 326231"/>
                  <a:gd name="connsiteX6" fmla="*/ 771525 w 771525"/>
                  <a:gd name="connsiteY6" fmla="*/ 192881 h 326231"/>
                  <a:gd name="connsiteX7" fmla="*/ 771525 w 771525"/>
                  <a:gd name="connsiteY7" fmla="*/ 283369 h 326231"/>
                  <a:gd name="connsiteX8" fmla="*/ 733425 w 771525"/>
                  <a:gd name="connsiteY8" fmla="*/ 321469 h 326231"/>
                  <a:gd name="connsiteX9" fmla="*/ 666750 w 771525"/>
                  <a:gd name="connsiteY9" fmla="*/ 326231 h 326231"/>
                  <a:gd name="connsiteX10" fmla="*/ 585787 w 771525"/>
                  <a:gd name="connsiteY10" fmla="*/ 259556 h 326231"/>
                  <a:gd name="connsiteX11" fmla="*/ 452437 w 771525"/>
                  <a:gd name="connsiteY11" fmla="*/ 321469 h 326231"/>
                  <a:gd name="connsiteX12" fmla="*/ 300037 w 771525"/>
                  <a:gd name="connsiteY12" fmla="*/ 323850 h 326231"/>
                  <a:gd name="connsiteX13" fmla="*/ 219075 w 771525"/>
                  <a:gd name="connsiteY13" fmla="*/ 269081 h 326231"/>
                  <a:gd name="connsiteX14" fmla="*/ 97631 w 771525"/>
                  <a:gd name="connsiteY14" fmla="*/ 323850 h 326231"/>
                  <a:gd name="connsiteX15" fmla="*/ 19050 w 771525"/>
                  <a:gd name="connsiteY15" fmla="*/ 321469 h 326231"/>
                  <a:gd name="connsiteX16" fmla="*/ 0 w 771525"/>
                  <a:gd name="connsiteY16" fmla="*/ 247650 h 326231"/>
                  <a:gd name="connsiteX0" fmla="*/ 0 w 771525"/>
                  <a:gd name="connsiteY0" fmla="*/ 247650 h 326231"/>
                  <a:gd name="connsiteX1" fmla="*/ 485775 w 771525"/>
                  <a:gd name="connsiteY1" fmla="*/ 250031 h 326231"/>
                  <a:gd name="connsiteX2" fmla="*/ 483394 w 771525"/>
                  <a:gd name="connsiteY2" fmla="*/ 0 h 326231"/>
                  <a:gd name="connsiteX3" fmla="*/ 633412 w 771525"/>
                  <a:gd name="connsiteY3" fmla="*/ 0 h 326231"/>
                  <a:gd name="connsiteX4" fmla="*/ 661987 w 771525"/>
                  <a:gd name="connsiteY4" fmla="*/ 26194 h 326231"/>
                  <a:gd name="connsiteX5" fmla="*/ 735806 w 771525"/>
                  <a:gd name="connsiteY5" fmla="*/ 190500 h 326231"/>
                  <a:gd name="connsiteX6" fmla="*/ 771525 w 771525"/>
                  <a:gd name="connsiteY6" fmla="*/ 192881 h 326231"/>
                  <a:gd name="connsiteX7" fmla="*/ 771525 w 771525"/>
                  <a:gd name="connsiteY7" fmla="*/ 283369 h 326231"/>
                  <a:gd name="connsiteX8" fmla="*/ 733425 w 771525"/>
                  <a:gd name="connsiteY8" fmla="*/ 321469 h 326231"/>
                  <a:gd name="connsiteX9" fmla="*/ 666750 w 771525"/>
                  <a:gd name="connsiteY9" fmla="*/ 326231 h 326231"/>
                  <a:gd name="connsiteX10" fmla="*/ 585787 w 771525"/>
                  <a:gd name="connsiteY10" fmla="*/ 259556 h 326231"/>
                  <a:gd name="connsiteX11" fmla="*/ 452437 w 771525"/>
                  <a:gd name="connsiteY11" fmla="*/ 321469 h 326231"/>
                  <a:gd name="connsiteX12" fmla="*/ 300037 w 771525"/>
                  <a:gd name="connsiteY12" fmla="*/ 323850 h 326231"/>
                  <a:gd name="connsiteX13" fmla="*/ 197644 w 771525"/>
                  <a:gd name="connsiteY13" fmla="*/ 269081 h 326231"/>
                  <a:gd name="connsiteX14" fmla="*/ 97631 w 771525"/>
                  <a:gd name="connsiteY14" fmla="*/ 323850 h 326231"/>
                  <a:gd name="connsiteX15" fmla="*/ 19050 w 771525"/>
                  <a:gd name="connsiteY15" fmla="*/ 321469 h 326231"/>
                  <a:gd name="connsiteX16" fmla="*/ 0 w 771525"/>
                  <a:gd name="connsiteY16" fmla="*/ 247650 h 326231"/>
                  <a:gd name="connsiteX0" fmla="*/ 0 w 771525"/>
                  <a:gd name="connsiteY0" fmla="*/ 247650 h 326231"/>
                  <a:gd name="connsiteX1" fmla="*/ 485775 w 771525"/>
                  <a:gd name="connsiteY1" fmla="*/ 250031 h 326231"/>
                  <a:gd name="connsiteX2" fmla="*/ 483394 w 771525"/>
                  <a:gd name="connsiteY2" fmla="*/ 0 h 326231"/>
                  <a:gd name="connsiteX3" fmla="*/ 633412 w 771525"/>
                  <a:gd name="connsiteY3" fmla="*/ 0 h 326231"/>
                  <a:gd name="connsiteX4" fmla="*/ 661987 w 771525"/>
                  <a:gd name="connsiteY4" fmla="*/ 26194 h 326231"/>
                  <a:gd name="connsiteX5" fmla="*/ 735806 w 771525"/>
                  <a:gd name="connsiteY5" fmla="*/ 190500 h 326231"/>
                  <a:gd name="connsiteX6" fmla="*/ 771525 w 771525"/>
                  <a:gd name="connsiteY6" fmla="*/ 192881 h 326231"/>
                  <a:gd name="connsiteX7" fmla="*/ 771525 w 771525"/>
                  <a:gd name="connsiteY7" fmla="*/ 283369 h 326231"/>
                  <a:gd name="connsiteX8" fmla="*/ 733425 w 771525"/>
                  <a:gd name="connsiteY8" fmla="*/ 321469 h 326231"/>
                  <a:gd name="connsiteX9" fmla="*/ 666750 w 771525"/>
                  <a:gd name="connsiteY9" fmla="*/ 326231 h 326231"/>
                  <a:gd name="connsiteX10" fmla="*/ 585787 w 771525"/>
                  <a:gd name="connsiteY10" fmla="*/ 259556 h 326231"/>
                  <a:gd name="connsiteX11" fmla="*/ 452437 w 771525"/>
                  <a:gd name="connsiteY11" fmla="*/ 321469 h 326231"/>
                  <a:gd name="connsiteX12" fmla="*/ 300037 w 771525"/>
                  <a:gd name="connsiteY12" fmla="*/ 323850 h 326231"/>
                  <a:gd name="connsiteX13" fmla="*/ 197644 w 771525"/>
                  <a:gd name="connsiteY13" fmla="*/ 269081 h 326231"/>
                  <a:gd name="connsiteX14" fmla="*/ 97631 w 771525"/>
                  <a:gd name="connsiteY14" fmla="*/ 323850 h 326231"/>
                  <a:gd name="connsiteX15" fmla="*/ 19050 w 771525"/>
                  <a:gd name="connsiteY15" fmla="*/ 321469 h 326231"/>
                  <a:gd name="connsiteX16" fmla="*/ 0 w 771525"/>
                  <a:gd name="connsiteY16" fmla="*/ 247650 h 326231"/>
                  <a:gd name="connsiteX0" fmla="*/ 0 w 771525"/>
                  <a:gd name="connsiteY0" fmla="*/ 247650 h 326231"/>
                  <a:gd name="connsiteX1" fmla="*/ 485775 w 771525"/>
                  <a:gd name="connsiteY1" fmla="*/ 250031 h 326231"/>
                  <a:gd name="connsiteX2" fmla="*/ 483394 w 771525"/>
                  <a:gd name="connsiteY2" fmla="*/ 0 h 326231"/>
                  <a:gd name="connsiteX3" fmla="*/ 633412 w 771525"/>
                  <a:gd name="connsiteY3" fmla="*/ 0 h 326231"/>
                  <a:gd name="connsiteX4" fmla="*/ 661987 w 771525"/>
                  <a:gd name="connsiteY4" fmla="*/ 26194 h 326231"/>
                  <a:gd name="connsiteX5" fmla="*/ 735806 w 771525"/>
                  <a:gd name="connsiteY5" fmla="*/ 190500 h 326231"/>
                  <a:gd name="connsiteX6" fmla="*/ 771525 w 771525"/>
                  <a:gd name="connsiteY6" fmla="*/ 192881 h 326231"/>
                  <a:gd name="connsiteX7" fmla="*/ 771525 w 771525"/>
                  <a:gd name="connsiteY7" fmla="*/ 283369 h 326231"/>
                  <a:gd name="connsiteX8" fmla="*/ 733425 w 771525"/>
                  <a:gd name="connsiteY8" fmla="*/ 321469 h 326231"/>
                  <a:gd name="connsiteX9" fmla="*/ 666750 w 771525"/>
                  <a:gd name="connsiteY9" fmla="*/ 326231 h 326231"/>
                  <a:gd name="connsiteX10" fmla="*/ 585787 w 771525"/>
                  <a:gd name="connsiteY10" fmla="*/ 259556 h 326231"/>
                  <a:gd name="connsiteX11" fmla="*/ 452437 w 771525"/>
                  <a:gd name="connsiteY11" fmla="*/ 321469 h 326231"/>
                  <a:gd name="connsiteX12" fmla="*/ 300037 w 771525"/>
                  <a:gd name="connsiteY12" fmla="*/ 323850 h 326231"/>
                  <a:gd name="connsiteX13" fmla="*/ 197644 w 771525"/>
                  <a:gd name="connsiteY13" fmla="*/ 269081 h 326231"/>
                  <a:gd name="connsiteX14" fmla="*/ 97631 w 771525"/>
                  <a:gd name="connsiteY14" fmla="*/ 323850 h 326231"/>
                  <a:gd name="connsiteX15" fmla="*/ 19050 w 771525"/>
                  <a:gd name="connsiteY15" fmla="*/ 321469 h 326231"/>
                  <a:gd name="connsiteX16" fmla="*/ 0 w 771525"/>
                  <a:gd name="connsiteY16" fmla="*/ 247650 h 326231"/>
                  <a:gd name="connsiteX0" fmla="*/ 0 w 771525"/>
                  <a:gd name="connsiteY0" fmla="*/ 247650 h 326231"/>
                  <a:gd name="connsiteX1" fmla="*/ 485775 w 771525"/>
                  <a:gd name="connsiteY1" fmla="*/ 250031 h 326231"/>
                  <a:gd name="connsiteX2" fmla="*/ 483394 w 771525"/>
                  <a:gd name="connsiteY2" fmla="*/ 0 h 326231"/>
                  <a:gd name="connsiteX3" fmla="*/ 633412 w 771525"/>
                  <a:gd name="connsiteY3" fmla="*/ 0 h 326231"/>
                  <a:gd name="connsiteX4" fmla="*/ 661987 w 771525"/>
                  <a:gd name="connsiteY4" fmla="*/ 26194 h 326231"/>
                  <a:gd name="connsiteX5" fmla="*/ 735806 w 771525"/>
                  <a:gd name="connsiteY5" fmla="*/ 190500 h 326231"/>
                  <a:gd name="connsiteX6" fmla="*/ 771525 w 771525"/>
                  <a:gd name="connsiteY6" fmla="*/ 192881 h 326231"/>
                  <a:gd name="connsiteX7" fmla="*/ 771525 w 771525"/>
                  <a:gd name="connsiteY7" fmla="*/ 283369 h 326231"/>
                  <a:gd name="connsiteX8" fmla="*/ 733425 w 771525"/>
                  <a:gd name="connsiteY8" fmla="*/ 321469 h 326231"/>
                  <a:gd name="connsiteX9" fmla="*/ 666750 w 771525"/>
                  <a:gd name="connsiteY9" fmla="*/ 326231 h 326231"/>
                  <a:gd name="connsiteX10" fmla="*/ 561974 w 771525"/>
                  <a:gd name="connsiteY10" fmla="*/ 259556 h 326231"/>
                  <a:gd name="connsiteX11" fmla="*/ 452437 w 771525"/>
                  <a:gd name="connsiteY11" fmla="*/ 321469 h 326231"/>
                  <a:gd name="connsiteX12" fmla="*/ 300037 w 771525"/>
                  <a:gd name="connsiteY12" fmla="*/ 323850 h 326231"/>
                  <a:gd name="connsiteX13" fmla="*/ 197644 w 771525"/>
                  <a:gd name="connsiteY13" fmla="*/ 269081 h 326231"/>
                  <a:gd name="connsiteX14" fmla="*/ 97631 w 771525"/>
                  <a:gd name="connsiteY14" fmla="*/ 323850 h 326231"/>
                  <a:gd name="connsiteX15" fmla="*/ 19050 w 771525"/>
                  <a:gd name="connsiteY15" fmla="*/ 321469 h 326231"/>
                  <a:gd name="connsiteX16" fmla="*/ 0 w 771525"/>
                  <a:gd name="connsiteY16" fmla="*/ 247650 h 326231"/>
                  <a:gd name="connsiteX0" fmla="*/ 0 w 771525"/>
                  <a:gd name="connsiteY0" fmla="*/ 247650 h 326231"/>
                  <a:gd name="connsiteX1" fmla="*/ 485775 w 771525"/>
                  <a:gd name="connsiteY1" fmla="*/ 250031 h 326231"/>
                  <a:gd name="connsiteX2" fmla="*/ 483394 w 771525"/>
                  <a:gd name="connsiteY2" fmla="*/ 0 h 326231"/>
                  <a:gd name="connsiteX3" fmla="*/ 633412 w 771525"/>
                  <a:gd name="connsiteY3" fmla="*/ 0 h 326231"/>
                  <a:gd name="connsiteX4" fmla="*/ 661987 w 771525"/>
                  <a:gd name="connsiteY4" fmla="*/ 26194 h 326231"/>
                  <a:gd name="connsiteX5" fmla="*/ 735806 w 771525"/>
                  <a:gd name="connsiteY5" fmla="*/ 190500 h 326231"/>
                  <a:gd name="connsiteX6" fmla="*/ 771525 w 771525"/>
                  <a:gd name="connsiteY6" fmla="*/ 192881 h 326231"/>
                  <a:gd name="connsiteX7" fmla="*/ 771525 w 771525"/>
                  <a:gd name="connsiteY7" fmla="*/ 283369 h 326231"/>
                  <a:gd name="connsiteX8" fmla="*/ 733425 w 771525"/>
                  <a:gd name="connsiteY8" fmla="*/ 321469 h 326231"/>
                  <a:gd name="connsiteX9" fmla="*/ 666750 w 771525"/>
                  <a:gd name="connsiteY9" fmla="*/ 326231 h 326231"/>
                  <a:gd name="connsiteX10" fmla="*/ 561974 w 771525"/>
                  <a:gd name="connsiteY10" fmla="*/ 259556 h 326231"/>
                  <a:gd name="connsiteX11" fmla="*/ 452437 w 771525"/>
                  <a:gd name="connsiteY11" fmla="*/ 321469 h 326231"/>
                  <a:gd name="connsiteX12" fmla="*/ 300037 w 771525"/>
                  <a:gd name="connsiteY12" fmla="*/ 323850 h 326231"/>
                  <a:gd name="connsiteX13" fmla="*/ 197644 w 771525"/>
                  <a:gd name="connsiteY13" fmla="*/ 269081 h 326231"/>
                  <a:gd name="connsiteX14" fmla="*/ 97631 w 771525"/>
                  <a:gd name="connsiteY14" fmla="*/ 323850 h 326231"/>
                  <a:gd name="connsiteX15" fmla="*/ 19050 w 771525"/>
                  <a:gd name="connsiteY15" fmla="*/ 321469 h 326231"/>
                  <a:gd name="connsiteX16" fmla="*/ 0 w 771525"/>
                  <a:gd name="connsiteY16" fmla="*/ 247650 h 326231"/>
                  <a:gd name="connsiteX0" fmla="*/ 0 w 771525"/>
                  <a:gd name="connsiteY0" fmla="*/ 247650 h 326231"/>
                  <a:gd name="connsiteX1" fmla="*/ 485775 w 771525"/>
                  <a:gd name="connsiteY1" fmla="*/ 250031 h 326231"/>
                  <a:gd name="connsiteX2" fmla="*/ 483394 w 771525"/>
                  <a:gd name="connsiteY2" fmla="*/ 0 h 326231"/>
                  <a:gd name="connsiteX3" fmla="*/ 633412 w 771525"/>
                  <a:gd name="connsiteY3" fmla="*/ 0 h 326231"/>
                  <a:gd name="connsiteX4" fmla="*/ 661987 w 771525"/>
                  <a:gd name="connsiteY4" fmla="*/ 26194 h 326231"/>
                  <a:gd name="connsiteX5" fmla="*/ 735806 w 771525"/>
                  <a:gd name="connsiteY5" fmla="*/ 190500 h 326231"/>
                  <a:gd name="connsiteX6" fmla="*/ 771525 w 771525"/>
                  <a:gd name="connsiteY6" fmla="*/ 192881 h 326231"/>
                  <a:gd name="connsiteX7" fmla="*/ 771525 w 771525"/>
                  <a:gd name="connsiteY7" fmla="*/ 283369 h 326231"/>
                  <a:gd name="connsiteX8" fmla="*/ 733425 w 771525"/>
                  <a:gd name="connsiteY8" fmla="*/ 321469 h 326231"/>
                  <a:gd name="connsiteX9" fmla="*/ 666750 w 771525"/>
                  <a:gd name="connsiteY9" fmla="*/ 326231 h 326231"/>
                  <a:gd name="connsiteX10" fmla="*/ 561974 w 771525"/>
                  <a:gd name="connsiteY10" fmla="*/ 259556 h 326231"/>
                  <a:gd name="connsiteX11" fmla="*/ 452437 w 771525"/>
                  <a:gd name="connsiteY11" fmla="*/ 321469 h 326231"/>
                  <a:gd name="connsiteX12" fmla="*/ 300037 w 771525"/>
                  <a:gd name="connsiteY12" fmla="*/ 323850 h 326231"/>
                  <a:gd name="connsiteX13" fmla="*/ 197644 w 771525"/>
                  <a:gd name="connsiteY13" fmla="*/ 269081 h 326231"/>
                  <a:gd name="connsiteX14" fmla="*/ 97631 w 771525"/>
                  <a:gd name="connsiteY14" fmla="*/ 323850 h 326231"/>
                  <a:gd name="connsiteX15" fmla="*/ 19050 w 771525"/>
                  <a:gd name="connsiteY15" fmla="*/ 321469 h 326231"/>
                  <a:gd name="connsiteX16" fmla="*/ 0 w 771525"/>
                  <a:gd name="connsiteY16" fmla="*/ 247650 h 32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525" h="326231">
                    <a:moveTo>
                      <a:pt x="0" y="247650"/>
                    </a:moveTo>
                    <a:lnTo>
                      <a:pt x="485775" y="250031"/>
                    </a:lnTo>
                    <a:cubicBezTo>
                      <a:pt x="484981" y="166687"/>
                      <a:pt x="484188" y="83344"/>
                      <a:pt x="483394" y="0"/>
                    </a:cubicBezTo>
                    <a:lnTo>
                      <a:pt x="633412" y="0"/>
                    </a:lnTo>
                    <a:lnTo>
                      <a:pt x="661987" y="26194"/>
                    </a:lnTo>
                    <a:lnTo>
                      <a:pt x="735806" y="190500"/>
                    </a:lnTo>
                    <a:lnTo>
                      <a:pt x="771525" y="192881"/>
                    </a:lnTo>
                    <a:lnTo>
                      <a:pt x="771525" y="283369"/>
                    </a:lnTo>
                    <a:lnTo>
                      <a:pt x="733425" y="321469"/>
                    </a:lnTo>
                    <a:lnTo>
                      <a:pt x="666750" y="326231"/>
                    </a:lnTo>
                    <a:cubicBezTo>
                      <a:pt x="638175" y="315912"/>
                      <a:pt x="635793" y="257969"/>
                      <a:pt x="561974" y="259556"/>
                    </a:cubicBezTo>
                    <a:cubicBezTo>
                      <a:pt x="488155" y="261143"/>
                      <a:pt x="496093" y="310753"/>
                      <a:pt x="452437" y="321469"/>
                    </a:cubicBezTo>
                    <a:lnTo>
                      <a:pt x="300037" y="323850"/>
                    </a:lnTo>
                    <a:cubicBezTo>
                      <a:pt x="257572" y="315119"/>
                      <a:pt x="271859" y="269081"/>
                      <a:pt x="197644" y="269081"/>
                    </a:cubicBezTo>
                    <a:cubicBezTo>
                      <a:pt x="123429" y="269081"/>
                      <a:pt x="127397" y="315119"/>
                      <a:pt x="97631" y="323850"/>
                    </a:cubicBezTo>
                    <a:lnTo>
                      <a:pt x="19050" y="321469"/>
                    </a:lnTo>
                    <a:lnTo>
                      <a:pt x="0" y="247650"/>
                    </a:lnTo>
                    <a:close/>
                  </a:path>
                </a:pathLst>
              </a:cu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9497168" y="5440758"/>
                <a:ext cx="95779" cy="95780"/>
              </a:xfrm>
              <a:prstGeom prst="ellipse">
                <a:avLst/>
              </a:prstGeom>
              <a:solidFill>
                <a:schemeClr val="bg1"/>
              </a:solidFill>
              <a:ln w="38100" cap="rnd">
                <a:gradFill flip="none" rotWithShape="1">
                  <a:gsLst>
                    <a:gs pos="0">
                      <a:schemeClr val="tx1"/>
                    </a:gs>
                    <a:gs pos="50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/>
                    </a:gs>
                  </a:gsLst>
                  <a:lin ang="16200000" scaled="1"/>
                  <a:tileRect/>
                </a:gradFill>
                <a:round/>
              </a:ln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9873405" y="5440758"/>
                <a:ext cx="95779" cy="95780"/>
              </a:xfrm>
              <a:prstGeom prst="ellipse">
                <a:avLst/>
              </a:prstGeom>
              <a:solidFill>
                <a:schemeClr val="bg1"/>
              </a:solidFill>
              <a:ln w="38100" cap="rnd">
                <a:gradFill flip="none" rotWithShape="1">
                  <a:gsLst>
                    <a:gs pos="0">
                      <a:schemeClr val="tx1"/>
                    </a:gs>
                    <a:gs pos="50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/>
                    </a:gs>
                  </a:gsLst>
                  <a:lin ang="16200000" scaled="1"/>
                  <a:tileRect/>
                </a:gradFill>
                <a:round/>
              </a:ln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44" name="Freeform 1043"/>
              <p:cNvSpPr/>
              <p:nvPr/>
            </p:nvSpPr>
            <p:spPr>
              <a:xfrm>
                <a:off x="9877425" y="5172075"/>
                <a:ext cx="161925" cy="126206"/>
              </a:xfrm>
              <a:custGeom>
                <a:avLst/>
                <a:gdLst>
                  <a:gd name="connsiteX0" fmla="*/ 0 w 161925"/>
                  <a:gd name="connsiteY0" fmla="*/ 4762 h 130968"/>
                  <a:gd name="connsiteX1" fmla="*/ 0 w 161925"/>
                  <a:gd name="connsiteY1" fmla="*/ 130968 h 130968"/>
                  <a:gd name="connsiteX2" fmla="*/ 161925 w 161925"/>
                  <a:gd name="connsiteY2" fmla="*/ 130968 h 130968"/>
                  <a:gd name="connsiteX3" fmla="*/ 102394 w 161925"/>
                  <a:gd name="connsiteY3" fmla="*/ 0 h 130968"/>
                  <a:gd name="connsiteX0" fmla="*/ 0 w 161925"/>
                  <a:gd name="connsiteY0" fmla="*/ 0 h 126206"/>
                  <a:gd name="connsiteX1" fmla="*/ 0 w 161925"/>
                  <a:gd name="connsiteY1" fmla="*/ 126206 h 126206"/>
                  <a:gd name="connsiteX2" fmla="*/ 161925 w 161925"/>
                  <a:gd name="connsiteY2" fmla="*/ 126206 h 126206"/>
                  <a:gd name="connsiteX3" fmla="*/ 107156 w 161925"/>
                  <a:gd name="connsiteY3" fmla="*/ 7144 h 126206"/>
                  <a:gd name="connsiteX0" fmla="*/ 0 w 161925"/>
                  <a:gd name="connsiteY0" fmla="*/ 0 h 126206"/>
                  <a:gd name="connsiteX1" fmla="*/ 0 w 161925"/>
                  <a:gd name="connsiteY1" fmla="*/ 126206 h 126206"/>
                  <a:gd name="connsiteX2" fmla="*/ 161925 w 161925"/>
                  <a:gd name="connsiteY2" fmla="*/ 126206 h 126206"/>
                  <a:gd name="connsiteX3" fmla="*/ 104775 w 161925"/>
                  <a:gd name="connsiteY3" fmla="*/ 0 h 126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126206">
                    <a:moveTo>
                      <a:pt x="0" y="0"/>
                    </a:moveTo>
                    <a:lnTo>
                      <a:pt x="0" y="126206"/>
                    </a:lnTo>
                    <a:lnTo>
                      <a:pt x="161925" y="126206"/>
                    </a:lnTo>
                    <a:lnTo>
                      <a:pt x="104775" y="0"/>
                    </a:lnTo>
                  </a:path>
                </a:pathLst>
              </a:custGeom>
              <a:solidFill>
                <a:schemeClr val="bg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sp>
          <p:nvSpPr>
            <p:cNvPr id="318" name="TextBox 317"/>
            <p:cNvSpPr txBox="1"/>
            <p:nvPr/>
          </p:nvSpPr>
          <p:spPr>
            <a:xfrm>
              <a:off x="8631088" y="5418358"/>
              <a:ext cx="1353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Fulfillment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89673" y="2162175"/>
            <a:ext cx="1660666" cy="1411691"/>
            <a:chOff x="1089673" y="2162175"/>
            <a:chExt cx="1660666" cy="1411691"/>
          </a:xfrm>
        </p:grpSpPr>
        <p:sp>
          <p:nvSpPr>
            <p:cNvPr id="290" name="TextBox 289"/>
            <p:cNvSpPr txBox="1"/>
            <p:nvPr/>
          </p:nvSpPr>
          <p:spPr>
            <a:xfrm>
              <a:off x="1134236" y="3173756"/>
              <a:ext cx="1581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Marketplace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089673" y="2162175"/>
              <a:ext cx="1660666" cy="998910"/>
              <a:chOff x="1089673" y="2162175"/>
              <a:chExt cx="1660666" cy="998910"/>
            </a:xfrm>
          </p:grpSpPr>
          <p:grpSp>
            <p:nvGrpSpPr>
              <p:cNvPr id="159" name="Group 158"/>
              <p:cNvGrpSpPr/>
              <p:nvPr/>
            </p:nvGrpSpPr>
            <p:grpSpPr>
              <a:xfrm>
                <a:off x="1787093" y="2316137"/>
                <a:ext cx="963246" cy="772721"/>
                <a:chOff x="3841470" y="3256126"/>
                <a:chExt cx="1216297" cy="925399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3879571" y="3424364"/>
                  <a:ext cx="1121046" cy="740513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45000"/>
                      </a:schemeClr>
                    </a:gs>
                    <a:gs pos="60000">
                      <a:schemeClr val="bg2">
                        <a:lumMod val="66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3850996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2"/>
                    </a:gs>
                    <a:gs pos="63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4022446" y="3269563"/>
                  <a:ext cx="168547" cy="407134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chemeClr val="bg2">
                        <a:lumMod val="65000"/>
                      </a:schemeClr>
                    </a:gs>
                    <a:gs pos="98750">
                      <a:schemeClr val="bg2">
                        <a:lumMod val="52000"/>
                        <a:lumOff val="48000"/>
                      </a:schemeClr>
                    </a:gs>
                    <a:gs pos="0">
                      <a:schemeClr val="bg2">
                        <a:lumMod val="86000"/>
                        <a:lumOff val="14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4193895" y="3269563"/>
                  <a:ext cx="168547" cy="407134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6">
                        <a:lumMod val="94000"/>
                        <a:lumOff val="6000"/>
                      </a:schemeClr>
                    </a:gs>
                    <a:gs pos="63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4355820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chemeClr val="bg2">
                        <a:lumMod val="94000"/>
                        <a:lumOff val="6000"/>
                      </a:schemeClr>
                    </a:gs>
                    <a:gs pos="98750">
                      <a:schemeClr val="bg2">
                        <a:lumMod val="0"/>
                        <a:lumOff val="100000"/>
                      </a:schemeClr>
                    </a:gs>
                    <a:gs pos="0">
                      <a:schemeClr val="bg2">
                        <a:lumMod val="31000"/>
                        <a:lumOff val="69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4527270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2"/>
                    </a:gs>
                    <a:gs pos="63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4698720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chemeClr val="bg2">
                        <a:lumMod val="94000"/>
                        <a:lumOff val="6000"/>
                      </a:schemeClr>
                    </a:gs>
                    <a:gs pos="98750">
                      <a:schemeClr val="bg2">
                        <a:lumMod val="0"/>
                        <a:lumOff val="100000"/>
                      </a:schemeClr>
                    </a:gs>
                    <a:gs pos="0">
                      <a:schemeClr val="bg2">
                        <a:lumMod val="31000"/>
                        <a:lumOff val="69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7" name="Rectangle 166"/>
                <p:cNvSpPr/>
                <p:nvPr/>
              </p:nvSpPr>
              <p:spPr>
                <a:xfrm>
                  <a:off x="4870169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2"/>
                    </a:gs>
                    <a:gs pos="63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8" name="Rectangle 167"/>
                <p:cNvSpPr/>
                <p:nvPr/>
              </p:nvSpPr>
              <p:spPr>
                <a:xfrm>
                  <a:off x="3841470" y="3256126"/>
                  <a:ext cx="1216297" cy="66676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24000"/>
                      </a:schemeClr>
                    </a:gs>
                    <a:gs pos="60000">
                      <a:schemeClr val="bg2">
                        <a:lumMod val="52000"/>
                      </a:schemeClr>
                    </a:gs>
                    <a:gs pos="100000">
                      <a:schemeClr val="bg2">
                        <a:lumMod val="42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3946246" y="3743370"/>
                  <a:ext cx="568598" cy="314329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24000"/>
                      </a:schemeClr>
                    </a:gs>
                    <a:gs pos="60000">
                      <a:schemeClr val="bg2">
                        <a:lumMod val="52000"/>
                      </a:schemeClr>
                    </a:gs>
                    <a:gs pos="100000">
                      <a:schemeClr val="bg2">
                        <a:lumMod val="42000"/>
                      </a:schemeClr>
                    </a:gs>
                  </a:gsLst>
                </a:gradFill>
                <a:effectLst>
                  <a:innerShdw blurRad="38100" dist="127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70" name="Rectangle 169"/>
                <p:cNvSpPr/>
                <p:nvPr/>
              </p:nvSpPr>
              <p:spPr>
                <a:xfrm>
                  <a:off x="4591045" y="3743370"/>
                  <a:ext cx="304800" cy="438155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24000"/>
                      </a:schemeClr>
                    </a:gs>
                    <a:gs pos="60000">
                      <a:schemeClr val="bg2">
                        <a:lumMod val="52000"/>
                      </a:schemeClr>
                    </a:gs>
                    <a:gs pos="100000">
                      <a:schemeClr val="bg2">
                        <a:lumMod val="42000"/>
                      </a:schemeClr>
                    </a:gs>
                  </a:gsLst>
                </a:gradFill>
                <a:effectLst>
                  <a:innerShdw blurRad="38100" dist="127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71" name="Rectangle 170"/>
                <p:cNvSpPr/>
                <p:nvPr/>
              </p:nvSpPr>
              <p:spPr>
                <a:xfrm>
                  <a:off x="4810119" y="3876715"/>
                  <a:ext cx="47626" cy="142877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60000">
                      <a:schemeClr val="bg2"/>
                    </a:gs>
                    <a:gs pos="100000">
                      <a:schemeClr val="bg2">
                        <a:lumMod val="90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72" name="Rectangle 171"/>
                <p:cNvSpPr/>
                <p:nvPr/>
              </p:nvSpPr>
              <p:spPr>
                <a:xfrm>
                  <a:off x="4552950" y="4126231"/>
                  <a:ext cx="390525" cy="45719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60000">
                      <a:schemeClr val="bg2"/>
                    </a:gs>
                    <a:gs pos="100000">
                      <a:schemeClr val="bg2">
                        <a:lumMod val="90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grpSp>
            <p:nvGrpSpPr>
              <p:cNvPr id="134" name="Group 133"/>
              <p:cNvGrpSpPr/>
              <p:nvPr/>
            </p:nvGrpSpPr>
            <p:grpSpPr>
              <a:xfrm>
                <a:off x="1089673" y="2316137"/>
                <a:ext cx="963246" cy="772721"/>
                <a:chOff x="3841470" y="3256126"/>
                <a:chExt cx="1216297" cy="925399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3879571" y="3424364"/>
                  <a:ext cx="1121046" cy="740513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45000"/>
                      </a:schemeClr>
                    </a:gs>
                    <a:gs pos="60000">
                      <a:schemeClr val="bg2">
                        <a:lumMod val="66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37" name="Rectangle 136"/>
                <p:cNvSpPr/>
                <p:nvPr/>
              </p:nvSpPr>
              <p:spPr>
                <a:xfrm>
                  <a:off x="3850996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2"/>
                    </a:gs>
                    <a:gs pos="63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4022446" y="3269563"/>
                  <a:ext cx="168547" cy="407134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chemeClr val="bg2">
                        <a:lumMod val="65000"/>
                      </a:schemeClr>
                    </a:gs>
                    <a:gs pos="98750">
                      <a:schemeClr val="bg2">
                        <a:lumMod val="52000"/>
                        <a:lumOff val="48000"/>
                      </a:schemeClr>
                    </a:gs>
                    <a:gs pos="0">
                      <a:schemeClr val="bg2">
                        <a:lumMod val="86000"/>
                        <a:lumOff val="14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193895" y="3269563"/>
                  <a:ext cx="168547" cy="407134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6">
                        <a:lumMod val="94000"/>
                        <a:lumOff val="6000"/>
                      </a:schemeClr>
                    </a:gs>
                    <a:gs pos="63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40" name="Rectangle 139"/>
                <p:cNvSpPr/>
                <p:nvPr/>
              </p:nvSpPr>
              <p:spPr>
                <a:xfrm>
                  <a:off x="4355820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chemeClr val="bg2">
                        <a:lumMod val="94000"/>
                        <a:lumOff val="6000"/>
                      </a:schemeClr>
                    </a:gs>
                    <a:gs pos="98750">
                      <a:schemeClr val="bg2">
                        <a:lumMod val="0"/>
                        <a:lumOff val="100000"/>
                      </a:schemeClr>
                    </a:gs>
                    <a:gs pos="0">
                      <a:schemeClr val="bg2">
                        <a:lumMod val="31000"/>
                        <a:lumOff val="69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41" name="Rectangle 140"/>
                <p:cNvSpPr/>
                <p:nvPr/>
              </p:nvSpPr>
              <p:spPr>
                <a:xfrm>
                  <a:off x="4527270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2"/>
                    </a:gs>
                    <a:gs pos="63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45" name="Rectangle 144"/>
                <p:cNvSpPr/>
                <p:nvPr/>
              </p:nvSpPr>
              <p:spPr>
                <a:xfrm>
                  <a:off x="4698720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chemeClr val="bg2">
                        <a:lumMod val="94000"/>
                        <a:lumOff val="6000"/>
                      </a:schemeClr>
                    </a:gs>
                    <a:gs pos="98750">
                      <a:schemeClr val="bg2">
                        <a:lumMod val="0"/>
                        <a:lumOff val="100000"/>
                      </a:schemeClr>
                    </a:gs>
                    <a:gs pos="0">
                      <a:schemeClr val="bg2">
                        <a:lumMod val="31000"/>
                        <a:lumOff val="69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4870169" y="3269562"/>
                  <a:ext cx="168547" cy="407133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2"/>
                    </a:gs>
                    <a:gs pos="63000">
                      <a:schemeClr val="accent2">
                        <a:lumMod val="75000"/>
                      </a:schemeClr>
                    </a:gs>
                    <a:gs pos="100000">
                      <a:schemeClr val="accent2"/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47" name="Rectangle 146"/>
                <p:cNvSpPr/>
                <p:nvPr/>
              </p:nvSpPr>
              <p:spPr>
                <a:xfrm>
                  <a:off x="3841470" y="3256126"/>
                  <a:ext cx="1216297" cy="66676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24000"/>
                      </a:schemeClr>
                    </a:gs>
                    <a:gs pos="60000">
                      <a:schemeClr val="bg2">
                        <a:lumMod val="52000"/>
                      </a:schemeClr>
                    </a:gs>
                    <a:gs pos="100000">
                      <a:schemeClr val="bg2">
                        <a:lumMod val="42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946246" y="3743370"/>
                  <a:ext cx="568598" cy="314329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24000"/>
                      </a:schemeClr>
                    </a:gs>
                    <a:gs pos="60000">
                      <a:schemeClr val="bg2">
                        <a:lumMod val="52000"/>
                      </a:schemeClr>
                    </a:gs>
                    <a:gs pos="100000">
                      <a:schemeClr val="bg2">
                        <a:lumMod val="42000"/>
                      </a:schemeClr>
                    </a:gs>
                  </a:gsLst>
                </a:gradFill>
                <a:effectLst>
                  <a:innerShdw blurRad="38100" dist="127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49" name="Rectangle 148"/>
                <p:cNvSpPr/>
                <p:nvPr/>
              </p:nvSpPr>
              <p:spPr>
                <a:xfrm>
                  <a:off x="4591045" y="3743370"/>
                  <a:ext cx="304800" cy="438155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24000"/>
                      </a:schemeClr>
                    </a:gs>
                    <a:gs pos="60000">
                      <a:schemeClr val="bg2">
                        <a:lumMod val="52000"/>
                      </a:schemeClr>
                    </a:gs>
                    <a:gs pos="100000">
                      <a:schemeClr val="bg2">
                        <a:lumMod val="42000"/>
                      </a:schemeClr>
                    </a:gs>
                  </a:gsLst>
                </a:gradFill>
                <a:effectLst>
                  <a:innerShdw blurRad="38100" dist="127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4810119" y="3876715"/>
                  <a:ext cx="47626" cy="142877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60000">
                      <a:schemeClr val="bg2"/>
                    </a:gs>
                    <a:gs pos="100000">
                      <a:schemeClr val="bg2">
                        <a:lumMod val="90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51" name="Rectangle 150"/>
                <p:cNvSpPr/>
                <p:nvPr/>
              </p:nvSpPr>
              <p:spPr>
                <a:xfrm>
                  <a:off x="4552950" y="4126231"/>
                  <a:ext cx="390525" cy="45719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60000">
                      <a:schemeClr val="bg2"/>
                    </a:gs>
                    <a:gs pos="100000">
                      <a:schemeClr val="bg2">
                        <a:lumMod val="90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340278" y="2162175"/>
                <a:ext cx="1111176" cy="998910"/>
                <a:chOff x="1340278" y="2162175"/>
                <a:chExt cx="1111176" cy="998910"/>
              </a:xfrm>
            </p:grpSpPr>
            <p:sp>
              <p:nvSpPr>
                <p:cNvPr id="102" name="Rectangle 101"/>
                <p:cNvSpPr/>
                <p:nvPr/>
              </p:nvSpPr>
              <p:spPr>
                <a:xfrm>
                  <a:off x="1375087" y="2350621"/>
                  <a:ext cx="1024157" cy="802459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60000">
                      <a:schemeClr val="bg2"/>
                    </a:gs>
                    <a:gs pos="100000">
                      <a:schemeClr val="bg2">
                        <a:lumMod val="90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348982" y="2190347"/>
                  <a:ext cx="153981" cy="441192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6">
                        <a:lumMod val="94000"/>
                        <a:lumOff val="6000"/>
                      </a:schemeClr>
                    </a:gs>
                    <a:gs pos="63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505614" y="2190347"/>
                  <a:ext cx="153981" cy="441192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chemeClr val="bg2">
                        <a:lumMod val="94000"/>
                        <a:lumOff val="6000"/>
                      </a:schemeClr>
                    </a:gs>
                    <a:gs pos="98750">
                      <a:schemeClr val="bg2">
                        <a:lumMod val="0"/>
                        <a:lumOff val="100000"/>
                      </a:schemeClr>
                    </a:gs>
                    <a:gs pos="0">
                      <a:schemeClr val="bg2">
                        <a:lumMod val="31000"/>
                        <a:lumOff val="69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1662245" y="2190347"/>
                  <a:ext cx="153981" cy="441192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6">
                        <a:lumMod val="94000"/>
                        <a:lumOff val="6000"/>
                      </a:schemeClr>
                    </a:gs>
                    <a:gs pos="63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1810175" y="2190347"/>
                  <a:ext cx="153981" cy="441192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chemeClr val="bg2">
                        <a:lumMod val="94000"/>
                        <a:lumOff val="6000"/>
                      </a:schemeClr>
                    </a:gs>
                    <a:gs pos="98750">
                      <a:schemeClr val="bg2">
                        <a:lumMod val="0"/>
                        <a:lumOff val="100000"/>
                      </a:schemeClr>
                    </a:gs>
                    <a:gs pos="0">
                      <a:schemeClr val="bg2">
                        <a:lumMod val="31000"/>
                        <a:lumOff val="69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1966807" y="2190347"/>
                  <a:ext cx="153981" cy="441192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6">
                        <a:lumMod val="94000"/>
                        <a:lumOff val="6000"/>
                      </a:schemeClr>
                    </a:gs>
                    <a:gs pos="63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123439" y="2190347"/>
                  <a:ext cx="153981" cy="441192"/>
                </a:xfrm>
                <a:prstGeom prst="rect">
                  <a:avLst/>
                </a:prstGeom>
                <a:gradFill flip="none" rotWithShape="1">
                  <a:gsLst>
                    <a:gs pos="59000">
                      <a:schemeClr val="bg2">
                        <a:lumMod val="94000"/>
                        <a:lumOff val="6000"/>
                      </a:schemeClr>
                    </a:gs>
                    <a:gs pos="98750">
                      <a:schemeClr val="bg2">
                        <a:lumMod val="0"/>
                        <a:lumOff val="100000"/>
                      </a:schemeClr>
                    </a:gs>
                    <a:gs pos="0">
                      <a:schemeClr val="bg2">
                        <a:lumMod val="31000"/>
                        <a:lumOff val="69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2280071" y="2190347"/>
                  <a:ext cx="153981" cy="441192"/>
                </a:xfrm>
                <a:prstGeom prst="rect">
                  <a:avLst/>
                </a:prstGeom>
                <a:gradFill flip="none" rotWithShape="1">
                  <a:gsLst>
                    <a:gs pos="2000">
                      <a:schemeClr val="accent6">
                        <a:lumMod val="94000"/>
                        <a:lumOff val="6000"/>
                      </a:schemeClr>
                    </a:gs>
                    <a:gs pos="63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340278" y="2162175"/>
                  <a:ext cx="1111176" cy="72254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24000"/>
                      </a:schemeClr>
                    </a:gs>
                    <a:gs pos="60000">
                      <a:schemeClr val="bg2">
                        <a:lumMod val="52000"/>
                      </a:schemeClr>
                    </a:gs>
                    <a:gs pos="100000">
                      <a:schemeClr val="bg2">
                        <a:lumMod val="42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1435996" y="2678272"/>
                  <a:ext cx="519456" cy="340624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24000"/>
                      </a:schemeClr>
                    </a:gs>
                    <a:gs pos="60000">
                      <a:schemeClr val="bg2">
                        <a:lumMod val="52000"/>
                      </a:schemeClr>
                    </a:gs>
                    <a:gs pos="100000">
                      <a:schemeClr val="bg2">
                        <a:lumMod val="42000"/>
                      </a:schemeClr>
                    </a:gs>
                  </a:gsLst>
                </a:gradFill>
                <a:effectLst>
                  <a:innerShdw blurRad="38100" dist="127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2025065" y="2678268"/>
                  <a:ext cx="278457" cy="474809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24000"/>
                      </a:schemeClr>
                    </a:gs>
                    <a:gs pos="60000">
                      <a:schemeClr val="bg2">
                        <a:lumMod val="52000"/>
                      </a:schemeClr>
                    </a:gs>
                    <a:gs pos="100000">
                      <a:schemeClr val="bg2">
                        <a:lumMod val="42000"/>
                      </a:schemeClr>
                    </a:gs>
                  </a:gsLst>
                </a:gradFill>
                <a:effectLst>
                  <a:innerShdw blurRad="38100" dist="127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25207" y="2822774"/>
                  <a:ext cx="43509" cy="154829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60000">
                      <a:schemeClr val="bg2"/>
                    </a:gs>
                    <a:gs pos="100000">
                      <a:schemeClr val="bg2">
                        <a:lumMod val="90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1990264" y="3111541"/>
                  <a:ext cx="356772" cy="49544"/>
                </a:xfrm>
                <a:prstGeom prst="rect">
                  <a:avLst/>
                </a:prstGeom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60000">
                      <a:schemeClr val="bg2"/>
                    </a:gs>
                    <a:gs pos="100000">
                      <a:schemeClr val="bg2">
                        <a:lumMod val="90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</p:grpSp>
      </p:grpSp>
      <p:grpSp>
        <p:nvGrpSpPr>
          <p:cNvPr id="8" name="Group 7"/>
          <p:cNvGrpSpPr/>
          <p:nvPr/>
        </p:nvGrpSpPr>
        <p:grpSpPr>
          <a:xfrm>
            <a:off x="768003" y="2096027"/>
            <a:ext cx="10826067" cy="4030217"/>
            <a:chOff x="768003" y="2096027"/>
            <a:chExt cx="10826067" cy="4030217"/>
          </a:xfrm>
        </p:grpSpPr>
        <p:grpSp>
          <p:nvGrpSpPr>
            <p:cNvPr id="9" name="Group 8"/>
            <p:cNvGrpSpPr/>
            <p:nvPr/>
          </p:nvGrpSpPr>
          <p:grpSpPr>
            <a:xfrm>
              <a:off x="3743949" y="4449823"/>
              <a:ext cx="947962" cy="883664"/>
              <a:chOff x="3678577" y="5164903"/>
              <a:chExt cx="882665" cy="822794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3797449" y="5658522"/>
                <a:ext cx="710005" cy="193638"/>
              </a:xfrm>
              <a:custGeom>
                <a:avLst/>
                <a:gdLst>
                  <a:gd name="connsiteX0" fmla="*/ 118335 w 710005"/>
                  <a:gd name="connsiteY0" fmla="*/ 0 h 193638"/>
                  <a:gd name="connsiteX1" fmla="*/ 0 w 710005"/>
                  <a:gd name="connsiteY1" fmla="*/ 129092 h 193638"/>
                  <a:gd name="connsiteX2" fmla="*/ 613186 w 710005"/>
                  <a:gd name="connsiteY2" fmla="*/ 139850 h 193638"/>
                  <a:gd name="connsiteX3" fmla="*/ 710005 w 710005"/>
                  <a:gd name="connsiteY3" fmla="*/ 193638 h 193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0005" h="193638">
                    <a:moveTo>
                      <a:pt x="118335" y="0"/>
                    </a:moveTo>
                    <a:lnTo>
                      <a:pt x="0" y="129092"/>
                    </a:lnTo>
                    <a:lnTo>
                      <a:pt x="613186" y="139850"/>
                    </a:lnTo>
                    <a:lnTo>
                      <a:pt x="710005" y="193638"/>
                    </a:lnTo>
                  </a:path>
                </a:pathLst>
              </a:custGeom>
              <a:noFill/>
              <a:ln w="53975" cap="rnd">
                <a:gradFill>
                  <a:gsLst>
                    <a:gs pos="0">
                      <a:schemeClr val="accent6">
                        <a:lumMod val="50000"/>
                      </a:schemeClr>
                    </a:gs>
                    <a:gs pos="50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round/>
              </a:ln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3678577" y="5164903"/>
                <a:ext cx="882665" cy="525892"/>
              </a:xfrm>
              <a:custGeom>
                <a:avLst/>
                <a:gdLst>
                  <a:gd name="connsiteX0" fmla="*/ 236669 w 882127"/>
                  <a:gd name="connsiteY0" fmla="*/ 96819 h 516367"/>
                  <a:gd name="connsiteX1" fmla="*/ 882127 w 882127"/>
                  <a:gd name="connsiteY1" fmla="*/ 182880 h 516367"/>
                  <a:gd name="connsiteX2" fmla="*/ 763793 w 882127"/>
                  <a:gd name="connsiteY2" fmla="*/ 484094 h 516367"/>
                  <a:gd name="connsiteX3" fmla="*/ 193638 w 882127"/>
                  <a:gd name="connsiteY3" fmla="*/ 516367 h 516367"/>
                  <a:gd name="connsiteX4" fmla="*/ 118334 w 882127"/>
                  <a:gd name="connsiteY4" fmla="*/ 118334 h 516367"/>
                  <a:gd name="connsiteX5" fmla="*/ 0 w 882127"/>
                  <a:gd name="connsiteY5" fmla="*/ 53788 h 516367"/>
                  <a:gd name="connsiteX6" fmla="*/ 75304 w 882127"/>
                  <a:gd name="connsiteY6" fmla="*/ 0 h 516367"/>
                  <a:gd name="connsiteX7" fmla="*/ 193638 w 882127"/>
                  <a:gd name="connsiteY7" fmla="*/ 0 h 516367"/>
                  <a:gd name="connsiteX8" fmla="*/ 236669 w 882127"/>
                  <a:gd name="connsiteY8" fmla="*/ 96819 h 516367"/>
                  <a:gd name="connsiteX0" fmla="*/ 236669 w 882127"/>
                  <a:gd name="connsiteY0" fmla="*/ 96819 h 516367"/>
                  <a:gd name="connsiteX1" fmla="*/ 882127 w 882127"/>
                  <a:gd name="connsiteY1" fmla="*/ 182880 h 516367"/>
                  <a:gd name="connsiteX2" fmla="*/ 774551 w 882127"/>
                  <a:gd name="connsiteY2" fmla="*/ 516367 h 516367"/>
                  <a:gd name="connsiteX3" fmla="*/ 193638 w 882127"/>
                  <a:gd name="connsiteY3" fmla="*/ 516367 h 516367"/>
                  <a:gd name="connsiteX4" fmla="*/ 118334 w 882127"/>
                  <a:gd name="connsiteY4" fmla="*/ 118334 h 516367"/>
                  <a:gd name="connsiteX5" fmla="*/ 0 w 882127"/>
                  <a:gd name="connsiteY5" fmla="*/ 53788 h 516367"/>
                  <a:gd name="connsiteX6" fmla="*/ 75304 w 882127"/>
                  <a:gd name="connsiteY6" fmla="*/ 0 h 516367"/>
                  <a:gd name="connsiteX7" fmla="*/ 193638 w 882127"/>
                  <a:gd name="connsiteY7" fmla="*/ 0 h 516367"/>
                  <a:gd name="connsiteX8" fmla="*/ 236669 w 882127"/>
                  <a:gd name="connsiteY8" fmla="*/ 96819 h 516367"/>
                  <a:gd name="connsiteX0" fmla="*/ 236669 w 882127"/>
                  <a:gd name="connsiteY0" fmla="*/ 96819 h 516367"/>
                  <a:gd name="connsiteX1" fmla="*/ 882127 w 882127"/>
                  <a:gd name="connsiteY1" fmla="*/ 182880 h 516367"/>
                  <a:gd name="connsiteX2" fmla="*/ 774551 w 882127"/>
                  <a:gd name="connsiteY2" fmla="*/ 516367 h 516367"/>
                  <a:gd name="connsiteX3" fmla="*/ 193638 w 882127"/>
                  <a:gd name="connsiteY3" fmla="*/ 516367 h 516367"/>
                  <a:gd name="connsiteX4" fmla="*/ 118334 w 882127"/>
                  <a:gd name="connsiteY4" fmla="*/ 118334 h 516367"/>
                  <a:gd name="connsiteX5" fmla="*/ 0 w 882127"/>
                  <a:gd name="connsiteY5" fmla="*/ 53788 h 516367"/>
                  <a:gd name="connsiteX6" fmla="*/ 75304 w 882127"/>
                  <a:gd name="connsiteY6" fmla="*/ 0 h 516367"/>
                  <a:gd name="connsiteX7" fmla="*/ 193638 w 882127"/>
                  <a:gd name="connsiteY7" fmla="*/ 0 h 516367"/>
                  <a:gd name="connsiteX8" fmla="*/ 236669 w 882127"/>
                  <a:gd name="connsiteY8" fmla="*/ 96819 h 516367"/>
                  <a:gd name="connsiteX0" fmla="*/ 237207 w 882665"/>
                  <a:gd name="connsiteY0" fmla="*/ 96819 h 516367"/>
                  <a:gd name="connsiteX1" fmla="*/ 882665 w 882665"/>
                  <a:gd name="connsiteY1" fmla="*/ 182880 h 516367"/>
                  <a:gd name="connsiteX2" fmla="*/ 775089 w 882665"/>
                  <a:gd name="connsiteY2" fmla="*/ 516367 h 516367"/>
                  <a:gd name="connsiteX3" fmla="*/ 194176 w 882665"/>
                  <a:gd name="connsiteY3" fmla="*/ 516367 h 516367"/>
                  <a:gd name="connsiteX4" fmla="*/ 118872 w 882665"/>
                  <a:gd name="connsiteY4" fmla="*/ 118334 h 516367"/>
                  <a:gd name="connsiteX5" fmla="*/ 538 w 882665"/>
                  <a:gd name="connsiteY5" fmla="*/ 53788 h 516367"/>
                  <a:gd name="connsiteX6" fmla="*/ 75842 w 882665"/>
                  <a:gd name="connsiteY6" fmla="*/ 0 h 516367"/>
                  <a:gd name="connsiteX7" fmla="*/ 194176 w 882665"/>
                  <a:gd name="connsiteY7" fmla="*/ 0 h 516367"/>
                  <a:gd name="connsiteX8" fmla="*/ 237207 w 882665"/>
                  <a:gd name="connsiteY8" fmla="*/ 96819 h 516367"/>
                  <a:gd name="connsiteX0" fmla="*/ 237207 w 882665"/>
                  <a:gd name="connsiteY0" fmla="*/ 106344 h 525892"/>
                  <a:gd name="connsiteX1" fmla="*/ 882665 w 882665"/>
                  <a:gd name="connsiteY1" fmla="*/ 192405 h 525892"/>
                  <a:gd name="connsiteX2" fmla="*/ 775089 w 882665"/>
                  <a:gd name="connsiteY2" fmla="*/ 525892 h 525892"/>
                  <a:gd name="connsiteX3" fmla="*/ 194176 w 882665"/>
                  <a:gd name="connsiteY3" fmla="*/ 525892 h 525892"/>
                  <a:gd name="connsiteX4" fmla="*/ 118872 w 882665"/>
                  <a:gd name="connsiteY4" fmla="*/ 127859 h 525892"/>
                  <a:gd name="connsiteX5" fmla="*/ 538 w 882665"/>
                  <a:gd name="connsiteY5" fmla="*/ 63313 h 525892"/>
                  <a:gd name="connsiteX6" fmla="*/ 75842 w 882665"/>
                  <a:gd name="connsiteY6" fmla="*/ 0 h 525892"/>
                  <a:gd name="connsiteX7" fmla="*/ 194176 w 882665"/>
                  <a:gd name="connsiteY7" fmla="*/ 9525 h 525892"/>
                  <a:gd name="connsiteX8" fmla="*/ 237207 w 882665"/>
                  <a:gd name="connsiteY8" fmla="*/ 106344 h 525892"/>
                  <a:gd name="connsiteX0" fmla="*/ 237207 w 882665"/>
                  <a:gd name="connsiteY0" fmla="*/ 106344 h 525892"/>
                  <a:gd name="connsiteX1" fmla="*/ 882665 w 882665"/>
                  <a:gd name="connsiteY1" fmla="*/ 192405 h 525892"/>
                  <a:gd name="connsiteX2" fmla="*/ 775089 w 882665"/>
                  <a:gd name="connsiteY2" fmla="*/ 525892 h 525892"/>
                  <a:gd name="connsiteX3" fmla="*/ 194176 w 882665"/>
                  <a:gd name="connsiteY3" fmla="*/ 525892 h 525892"/>
                  <a:gd name="connsiteX4" fmla="*/ 118872 w 882665"/>
                  <a:gd name="connsiteY4" fmla="*/ 127859 h 525892"/>
                  <a:gd name="connsiteX5" fmla="*/ 538 w 882665"/>
                  <a:gd name="connsiteY5" fmla="*/ 63313 h 525892"/>
                  <a:gd name="connsiteX6" fmla="*/ 75842 w 882665"/>
                  <a:gd name="connsiteY6" fmla="*/ 0 h 525892"/>
                  <a:gd name="connsiteX7" fmla="*/ 194176 w 882665"/>
                  <a:gd name="connsiteY7" fmla="*/ 9525 h 525892"/>
                  <a:gd name="connsiteX8" fmla="*/ 237207 w 882665"/>
                  <a:gd name="connsiteY8" fmla="*/ 106344 h 52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2665" h="525892">
                    <a:moveTo>
                      <a:pt x="237207" y="106344"/>
                    </a:moveTo>
                    <a:lnTo>
                      <a:pt x="882665" y="192405"/>
                    </a:lnTo>
                    <a:lnTo>
                      <a:pt x="775089" y="525892"/>
                    </a:lnTo>
                    <a:lnTo>
                      <a:pt x="194176" y="525892"/>
                    </a:lnTo>
                    <a:lnTo>
                      <a:pt x="118872" y="127859"/>
                    </a:lnTo>
                    <a:cubicBezTo>
                      <a:pt x="79427" y="106344"/>
                      <a:pt x="-7642" y="132453"/>
                      <a:pt x="538" y="63313"/>
                    </a:cubicBezTo>
                    <a:cubicBezTo>
                      <a:pt x="6589" y="2521"/>
                      <a:pt x="38835" y="1260"/>
                      <a:pt x="75842" y="0"/>
                    </a:cubicBezTo>
                    <a:lnTo>
                      <a:pt x="194176" y="9525"/>
                    </a:lnTo>
                    <a:lnTo>
                      <a:pt x="237207" y="10634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50000">
                    <a:schemeClr val="accent6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3858774" y="5848350"/>
                <a:ext cx="139343" cy="139343"/>
              </a:xfrm>
              <a:prstGeom prst="ellipse">
                <a:avLst/>
              </a:prstGeom>
              <a:solidFill>
                <a:schemeClr val="bg1"/>
              </a:solidFill>
              <a:ln w="38100" cap="rnd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50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285119" y="5848353"/>
                <a:ext cx="139342" cy="139344"/>
              </a:xfrm>
              <a:prstGeom prst="ellipse">
                <a:avLst/>
              </a:prstGeom>
              <a:solidFill>
                <a:schemeClr val="bg1"/>
              </a:solidFill>
              <a:ln w="38100" cap="rnd"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50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round/>
              </a:ln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1041" name="Group 1040"/>
            <p:cNvGrpSpPr/>
            <p:nvPr/>
          </p:nvGrpSpPr>
          <p:grpSpPr>
            <a:xfrm>
              <a:off x="5278026" y="4500174"/>
              <a:ext cx="1112267" cy="833312"/>
              <a:chOff x="7739256" y="5768502"/>
              <a:chExt cx="675170" cy="505838"/>
            </a:xfrm>
          </p:grpSpPr>
          <p:sp>
            <p:nvSpPr>
              <p:cNvPr id="1040" name="Oval 1039"/>
              <p:cNvSpPr/>
              <p:nvPr/>
            </p:nvSpPr>
            <p:spPr>
              <a:xfrm>
                <a:off x="7908588" y="5768502"/>
                <a:ext cx="505838" cy="505838"/>
              </a:xfrm>
              <a:prstGeom prst="ellipse">
                <a:avLst/>
              </a:prstGeom>
              <a:noFill/>
              <a:ln w="28575">
                <a:solidFill>
                  <a:schemeClr val="accent1">
                    <a:satMod val="1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  <p:grpSp>
            <p:nvGrpSpPr>
              <p:cNvPr id="1039" name="Group 1038"/>
              <p:cNvGrpSpPr/>
              <p:nvPr/>
            </p:nvGrpSpPr>
            <p:grpSpPr>
              <a:xfrm>
                <a:off x="7739256" y="5855528"/>
                <a:ext cx="642404" cy="250841"/>
                <a:chOff x="6601117" y="5511114"/>
                <a:chExt cx="926544" cy="361790"/>
              </a:xfrm>
            </p:grpSpPr>
            <p:sp>
              <p:nvSpPr>
                <p:cNvPr id="1035" name="Freeform 1034"/>
                <p:cNvSpPr/>
                <p:nvPr/>
              </p:nvSpPr>
              <p:spPr>
                <a:xfrm>
                  <a:off x="6799488" y="5647303"/>
                  <a:ext cx="689261" cy="109036"/>
                </a:xfrm>
                <a:custGeom>
                  <a:avLst/>
                  <a:gdLst>
                    <a:gd name="connsiteX0" fmla="*/ 0 w 842962"/>
                    <a:gd name="connsiteY0" fmla="*/ 33338 h 133350"/>
                    <a:gd name="connsiteX1" fmla="*/ 80962 w 842962"/>
                    <a:gd name="connsiteY1" fmla="*/ 133350 h 133350"/>
                    <a:gd name="connsiteX2" fmla="*/ 188118 w 842962"/>
                    <a:gd name="connsiteY2" fmla="*/ 128588 h 133350"/>
                    <a:gd name="connsiteX3" fmla="*/ 209550 w 842962"/>
                    <a:gd name="connsiteY3" fmla="*/ 102394 h 133350"/>
                    <a:gd name="connsiteX4" fmla="*/ 842962 w 842962"/>
                    <a:gd name="connsiteY4" fmla="*/ 107157 h 133350"/>
                    <a:gd name="connsiteX5" fmla="*/ 733425 w 842962"/>
                    <a:gd name="connsiteY5" fmla="*/ 33338 h 133350"/>
                    <a:gd name="connsiteX6" fmla="*/ 326231 w 842962"/>
                    <a:gd name="connsiteY6" fmla="*/ 0 h 133350"/>
                    <a:gd name="connsiteX7" fmla="*/ 238125 w 842962"/>
                    <a:gd name="connsiteY7" fmla="*/ 21432 h 133350"/>
                    <a:gd name="connsiteX8" fmla="*/ 195262 w 842962"/>
                    <a:gd name="connsiteY8" fmla="*/ 57150 h 133350"/>
                    <a:gd name="connsiteX9" fmla="*/ 176212 w 842962"/>
                    <a:gd name="connsiteY9" fmla="*/ 30957 h 133350"/>
                    <a:gd name="connsiteX0" fmla="*/ 0 w 842962"/>
                    <a:gd name="connsiteY0" fmla="*/ 33338 h 133350"/>
                    <a:gd name="connsiteX1" fmla="*/ 80962 w 842962"/>
                    <a:gd name="connsiteY1" fmla="*/ 133350 h 133350"/>
                    <a:gd name="connsiteX2" fmla="*/ 188118 w 842962"/>
                    <a:gd name="connsiteY2" fmla="*/ 128588 h 133350"/>
                    <a:gd name="connsiteX3" fmla="*/ 209550 w 842962"/>
                    <a:gd name="connsiteY3" fmla="*/ 102394 h 133350"/>
                    <a:gd name="connsiteX4" fmla="*/ 842962 w 842962"/>
                    <a:gd name="connsiteY4" fmla="*/ 107157 h 133350"/>
                    <a:gd name="connsiteX5" fmla="*/ 709612 w 842962"/>
                    <a:gd name="connsiteY5" fmla="*/ 28575 h 133350"/>
                    <a:gd name="connsiteX6" fmla="*/ 326231 w 842962"/>
                    <a:gd name="connsiteY6" fmla="*/ 0 h 133350"/>
                    <a:gd name="connsiteX7" fmla="*/ 238125 w 842962"/>
                    <a:gd name="connsiteY7" fmla="*/ 21432 h 133350"/>
                    <a:gd name="connsiteX8" fmla="*/ 195262 w 842962"/>
                    <a:gd name="connsiteY8" fmla="*/ 57150 h 133350"/>
                    <a:gd name="connsiteX9" fmla="*/ 176212 w 842962"/>
                    <a:gd name="connsiteY9" fmla="*/ 30957 h 133350"/>
                    <a:gd name="connsiteX0" fmla="*/ 0 w 842962"/>
                    <a:gd name="connsiteY0" fmla="*/ 33338 h 133350"/>
                    <a:gd name="connsiteX1" fmla="*/ 80962 w 842962"/>
                    <a:gd name="connsiteY1" fmla="*/ 133350 h 133350"/>
                    <a:gd name="connsiteX2" fmla="*/ 188118 w 842962"/>
                    <a:gd name="connsiteY2" fmla="*/ 128588 h 133350"/>
                    <a:gd name="connsiteX3" fmla="*/ 209550 w 842962"/>
                    <a:gd name="connsiteY3" fmla="*/ 102394 h 133350"/>
                    <a:gd name="connsiteX4" fmla="*/ 842962 w 842962"/>
                    <a:gd name="connsiteY4" fmla="*/ 107157 h 133350"/>
                    <a:gd name="connsiteX5" fmla="*/ 709612 w 842962"/>
                    <a:gd name="connsiteY5" fmla="*/ 28575 h 133350"/>
                    <a:gd name="connsiteX6" fmla="*/ 326231 w 842962"/>
                    <a:gd name="connsiteY6" fmla="*/ 0 h 133350"/>
                    <a:gd name="connsiteX7" fmla="*/ 238125 w 842962"/>
                    <a:gd name="connsiteY7" fmla="*/ 21432 h 133350"/>
                    <a:gd name="connsiteX8" fmla="*/ 195262 w 842962"/>
                    <a:gd name="connsiteY8" fmla="*/ 57150 h 133350"/>
                    <a:gd name="connsiteX9" fmla="*/ 176212 w 842962"/>
                    <a:gd name="connsiteY9" fmla="*/ 30957 h 133350"/>
                    <a:gd name="connsiteX0" fmla="*/ 0 w 842962"/>
                    <a:gd name="connsiteY0" fmla="*/ 33338 h 133350"/>
                    <a:gd name="connsiteX1" fmla="*/ 80962 w 842962"/>
                    <a:gd name="connsiteY1" fmla="*/ 133350 h 133350"/>
                    <a:gd name="connsiteX2" fmla="*/ 188118 w 842962"/>
                    <a:gd name="connsiteY2" fmla="*/ 128588 h 133350"/>
                    <a:gd name="connsiteX3" fmla="*/ 209550 w 842962"/>
                    <a:gd name="connsiteY3" fmla="*/ 102394 h 133350"/>
                    <a:gd name="connsiteX4" fmla="*/ 842962 w 842962"/>
                    <a:gd name="connsiteY4" fmla="*/ 107157 h 133350"/>
                    <a:gd name="connsiteX5" fmla="*/ 709612 w 842962"/>
                    <a:gd name="connsiteY5" fmla="*/ 28575 h 133350"/>
                    <a:gd name="connsiteX6" fmla="*/ 326231 w 842962"/>
                    <a:gd name="connsiteY6" fmla="*/ 0 h 133350"/>
                    <a:gd name="connsiteX7" fmla="*/ 238125 w 842962"/>
                    <a:gd name="connsiteY7" fmla="*/ 21432 h 133350"/>
                    <a:gd name="connsiteX8" fmla="*/ 195262 w 842962"/>
                    <a:gd name="connsiteY8" fmla="*/ 57150 h 133350"/>
                    <a:gd name="connsiteX9" fmla="*/ 176212 w 842962"/>
                    <a:gd name="connsiteY9" fmla="*/ 30957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42962" h="133350">
                      <a:moveTo>
                        <a:pt x="0" y="33338"/>
                      </a:moveTo>
                      <a:lnTo>
                        <a:pt x="80962" y="133350"/>
                      </a:lnTo>
                      <a:lnTo>
                        <a:pt x="188118" y="128588"/>
                      </a:lnTo>
                      <a:lnTo>
                        <a:pt x="209550" y="102394"/>
                      </a:lnTo>
                      <a:lnTo>
                        <a:pt x="842962" y="107157"/>
                      </a:lnTo>
                      <a:cubicBezTo>
                        <a:pt x="838993" y="100013"/>
                        <a:pt x="818356" y="52388"/>
                        <a:pt x="709612" y="28575"/>
                      </a:cubicBezTo>
                      <a:lnTo>
                        <a:pt x="326231" y="0"/>
                      </a:lnTo>
                      <a:lnTo>
                        <a:pt x="238125" y="21432"/>
                      </a:lnTo>
                      <a:lnTo>
                        <a:pt x="195262" y="57150"/>
                      </a:lnTo>
                      <a:lnTo>
                        <a:pt x="176212" y="30957"/>
                      </a:lnTo>
                    </a:path>
                  </a:pathLst>
                </a:custGeom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188" name="Donut 187"/>
                <p:cNvSpPr/>
                <p:nvPr/>
              </p:nvSpPr>
              <p:spPr>
                <a:xfrm rot="16200000">
                  <a:off x="6623913" y="5624792"/>
                  <a:ext cx="225316" cy="270907"/>
                </a:xfrm>
                <a:prstGeom prst="donut">
                  <a:avLst/>
                </a:prstGeom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grpSp>
              <p:nvGrpSpPr>
                <p:cNvPr id="1038" name="Group 1037"/>
                <p:cNvGrpSpPr/>
                <p:nvPr/>
              </p:nvGrpSpPr>
              <p:grpSpPr>
                <a:xfrm rot="12828006" flipH="1">
                  <a:off x="6640029" y="5511114"/>
                  <a:ext cx="887632" cy="225601"/>
                  <a:chOff x="6601118" y="6016954"/>
                  <a:chExt cx="887632" cy="225601"/>
                </a:xfrm>
              </p:grpSpPr>
              <p:sp>
                <p:nvSpPr>
                  <p:cNvPr id="191" name="Freeform 190"/>
                  <p:cNvSpPr/>
                  <p:nvPr/>
                </p:nvSpPr>
                <p:spPr>
                  <a:xfrm>
                    <a:off x="6799489" y="6016954"/>
                    <a:ext cx="689261" cy="109036"/>
                  </a:xfrm>
                  <a:custGeom>
                    <a:avLst/>
                    <a:gdLst>
                      <a:gd name="connsiteX0" fmla="*/ 0 w 842962"/>
                      <a:gd name="connsiteY0" fmla="*/ 33338 h 133350"/>
                      <a:gd name="connsiteX1" fmla="*/ 80962 w 842962"/>
                      <a:gd name="connsiteY1" fmla="*/ 133350 h 133350"/>
                      <a:gd name="connsiteX2" fmla="*/ 188118 w 842962"/>
                      <a:gd name="connsiteY2" fmla="*/ 128588 h 133350"/>
                      <a:gd name="connsiteX3" fmla="*/ 209550 w 842962"/>
                      <a:gd name="connsiteY3" fmla="*/ 102394 h 133350"/>
                      <a:gd name="connsiteX4" fmla="*/ 842962 w 842962"/>
                      <a:gd name="connsiteY4" fmla="*/ 107157 h 133350"/>
                      <a:gd name="connsiteX5" fmla="*/ 733425 w 842962"/>
                      <a:gd name="connsiteY5" fmla="*/ 33338 h 133350"/>
                      <a:gd name="connsiteX6" fmla="*/ 326231 w 842962"/>
                      <a:gd name="connsiteY6" fmla="*/ 0 h 133350"/>
                      <a:gd name="connsiteX7" fmla="*/ 238125 w 842962"/>
                      <a:gd name="connsiteY7" fmla="*/ 21432 h 133350"/>
                      <a:gd name="connsiteX8" fmla="*/ 195262 w 842962"/>
                      <a:gd name="connsiteY8" fmla="*/ 57150 h 133350"/>
                      <a:gd name="connsiteX9" fmla="*/ 176212 w 842962"/>
                      <a:gd name="connsiteY9" fmla="*/ 30957 h 133350"/>
                      <a:gd name="connsiteX0" fmla="*/ 0 w 842962"/>
                      <a:gd name="connsiteY0" fmla="*/ 33338 h 133350"/>
                      <a:gd name="connsiteX1" fmla="*/ 80962 w 842962"/>
                      <a:gd name="connsiteY1" fmla="*/ 133350 h 133350"/>
                      <a:gd name="connsiteX2" fmla="*/ 188118 w 842962"/>
                      <a:gd name="connsiteY2" fmla="*/ 128588 h 133350"/>
                      <a:gd name="connsiteX3" fmla="*/ 209550 w 842962"/>
                      <a:gd name="connsiteY3" fmla="*/ 102394 h 133350"/>
                      <a:gd name="connsiteX4" fmla="*/ 842962 w 842962"/>
                      <a:gd name="connsiteY4" fmla="*/ 107157 h 133350"/>
                      <a:gd name="connsiteX5" fmla="*/ 709612 w 842962"/>
                      <a:gd name="connsiteY5" fmla="*/ 28575 h 133350"/>
                      <a:gd name="connsiteX6" fmla="*/ 326231 w 842962"/>
                      <a:gd name="connsiteY6" fmla="*/ 0 h 133350"/>
                      <a:gd name="connsiteX7" fmla="*/ 238125 w 842962"/>
                      <a:gd name="connsiteY7" fmla="*/ 21432 h 133350"/>
                      <a:gd name="connsiteX8" fmla="*/ 195262 w 842962"/>
                      <a:gd name="connsiteY8" fmla="*/ 57150 h 133350"/>
                      <a:gd name="connsiteX9" fmla="*/ 176212 w 842962"/>
                      <a:gd name="connsiteY9" fmla="*/ 30957 h 133350"/>
                      <a:gd name="connsiteX0" fmla="*/ 0 w 842962"/>
                      <a:gd name="connsiteY0" fmla="*/ 33338 h 133350"/>
                      <a:gd name="connsiteX1" fmla="*/ 80962 w 842962"/>
                      <a:gd name="connsiteY1" fmla="*/ 133350 h 133350"/>
                      <a:gd name="connsiteX2" fmla="*/ 188118 w 842962"/>
                      <a:gd name="connsiteY2" fmla="*/ 128588 h 133350"/>
                      <a:gd name="connsiteX3" fmla="*/ 209550 w 842962"/>
                      <a:gd name="connsiteY3" fmla="*/ 102394 h 133350"/>
                      <a:gd name="connsiteX4" fmla="*/ 842962 w 842962"/>
                      <a:gd name="connsiteY4" fmla="*/ 107157 h 133350"/>
                      <a:gd name="connsiteX5" fmla="*/ 709612 w 842962"/>
                      <a:gd name="connsiteY5" fmla="*/ 28575 h 133350"/>
                      <a:gd name="connsiteX6" fmla="*/ 326231 w 842962"/>
                      <a:gd name="connsiteY6" fmla="*/ 0 h 133350"/>
                      <a:gd name="connsiteX7" fmla="*/ 238125 w 842962"/>
                      <a:gd name="connsiteY7" fmla="*/ 21432 h 133350"/>
                      <a:gd name="connsiteX8" fmla="*/ 195262 w 842962"/>
                      <a:gd name="connsiteY8" fmla="*/ 57150 h 133350"/>
                      <a:gd name="connsiteX9" fmla="*/ 176212 w 842962"/>
                      <a:gd name="connsiteY9" fmla="*/ 30957 h 133350"/>
                      <a:gd name="connsiteX0" fmla="*/ 0 w 842962"/>
                      <a:gd name="connsiteY0" fmla="*/ 33338 h 133350"/>
                      <a:gd name="connsiteX1" fmla="*/ 80962 w 842962"/>
                      <a:gd name="connsiteY1" fmla="*/ 133350 h 133350"/>
                      <a:gd name="connsiteX2" fmla="*/ 188118 w 842962"/>
                      <a:gd name="connsiteY2" fmla="*/ 128588 h 133350"/>
                      <a:gd name="connsiteX3" fmla="*/ 209550 w 842962"/>
                      <a:gd name="connsiteY3" fmla="*/ 102394 h 133350"/>
                      <a:gd name="connsiteX4" fmla="*/ 842962 w 842962"/>
                      <a:gd name="connsiteY4" fmla="*/ 107157 h 133350"/>
                      <a:gd name="connsiteX5" fmla="*/ 709612 w 842962"/>
                      <a:gd name="connsiteY5" fmla="*/ 28575 h 133350"/>
                      <a:gd name="connsiteX6" fmla="*/ 326231 w 842962"/>
                      <a:gd name="connsiteY6" fmla="*/ 0 h 133350"/>
                      <a:gd name="connsiteX7" fmla="*/ 238125 w 842962"/>
                      <a:gd name="connsiteY7" fmla="*/ 21432 h 133350"/>
                      <a:gd name="connsiteX8" fmla="*/ 195262 w 842962"/>
                      <a:gd name="connsiteY8" fmla="*/ 57150 h 133350"/>
                      <a:gd name="connsiteX9" fmla="*/ 176212 w 842962"/>
                      <a:gd name="connsiteY9" fmla="*/ 30957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42962" h="133350">
                        <a:moveTo>
                          <a:pt x="0" y="33338"/>
                        </a:moveTo>
                        <a:lnTo>
                          <a:pt x="80962" y="133350"/>
                        </a:lnTo>
                        <a:lnTo>
                          <a:pt x="188118" y="128588"/>
                        </a:lnTo>
                        <a:lnTo>
                          <a:pt x="209550" y="102394"/>
                        </a:lnTo>
                        <a:lnTo>
                          <a:pt x="842962" y="107157"/>
                        </a:lnTo>
                        <a:cubicBezTo>
                          <a:pt x="838993" y="100013"/>
                          <a:pt x="818356" y="52388"/>
                          <a:pt x="709612" y="28575"/>
                        </a:cubicBezTo>
                        <a:lnTo>
                          <a:pt x="326231" y="0"/>
                        </a:lnTo>
                        <a:lnTo>
                          <a:pt x="238125" y="21432"/>
                        </a:lnTo>
                        <a:lnTo>
                          <a:pt x="195262" y="57150"/>
                        </a:lnTo>
                        <a:lnTo>
                          <a:pt x="176212" y="30957"/>
                        </a:lnTo>
                      </a:path>
                    </a:pathLst>
                  </a:custGeom>
                  <a:effectLst>
                    <a:outerShdw blurRad="25400" dist="12700" dir="5400000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 fov="0">
                      <a:rot lat="0" lon="0" rev="0"/>
                    </a:camera>
                    <a:lightRig rig="contrasting" dir="t">
                      <a:rot lat="0" lon="0" rev="12000000"/>
                    </a:lightRig>
                  </a:scene3d>
                  <a:sp3d prstMaterial="powder">
                    <a:bevelT w="25400" h="127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 dirty="0"/>
                  </a:p>
                </p:txBody>
              </p:sp>
              <p:sp>
                <p:nvSpPr>
                  <p:cNvPr id="192" name="Donut 191"/>
                  <p:cNvSpPr/>
                  <p:nvPr/>
                </p:nvSpPr>
                <p:spPr>
                  <a:xfrm rot="16200000">
                    <a:off x="6623914" y="5994443"/>
                    <a:ext cx="225316" cy="270907"/>
                  </a:xfrm>
                  <a:prstGeom prst="donut">
                    <a:avLst/>
                  </a:prstGeom>
                  <a:effectLst>
                    <a:outerShdw blurRad="25400" dist="12700" dir="5400000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 fov="0">
                      <a:rot lat="0" lon="0" rev="0"/>
                    </a:camera>
                    <a:lightRig rig="contrasting" dir="t">
                      <a:rot lat="0" lon="0" rev="12000000"/>
                    </a:lightRig>
                  </a:scene3d>
                  <a:sp3d prstMaterial="powder">
                    <a:bevelT w="25400" h="12700"/>
                  </a:sp3d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</p:grpSp>
          </p:grpSp>
        </p:grpSp>
        <p:grpSp>
          <p:nvGrpSpPr>
            <p:cNvPr id="1049" name="Group 1048"/>
            <p:cNvGrpSpPr/>
            <p:nvPr/>
          </p:nvGrpSpPr>
          <p:grpSpPr>
            <a:xfrm>
              <a:off x="2032218" y="4733420"/>
              <a:ext cx="944589" cy="600066"/>
              <a:chOff x="6391073" y="4484451"/>
              <a:chExt cx="753398" cy="478608"/>
            </a:xfrm>
          </p:grpSpPr>
          <p:sp>
            <p:nvSpPr>
              <p:cNvPr id="206" name="TextBox 205"/>
              <p:cNvSpPr txBox="1"/>
              <p:nvPr/>
            </p:nvSpPr>
            <p:spPr>
              <a:xfrm>
                <a:off x="6392131" y="4484451"/>
                <a:ext cx="752340" cy="478608"/>
              </a:xfrm>
              <a:prstGeom prst="roundRect">
                <a:avLst>
                  <a:gd name="adj" fmla="val 10570"/>
                </a:avLst>
              </a:prstGeom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/>
              </a:lstStyle>
              <a:p>
                <a:endParaRPr lang="en-US" sz="3200" dirty="0"/>
              </a:p>
            </p:txBody>
          </p:sp>
          <p:cxnSp>
            <p:nvCxnSpPr>
              <p:cNvPr id="1048" name="Straight Connector 1047"/>
              <p:cNvCxnSpPr/>
              <p:nvPr/>
            </p:nvCxnSpPr>
            <p:spPr>
              <a:xfrm flipV="1">
                <a:off x="6429983" y="4659549"/>
                <a:ext cx="321013" cy="282102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H="1" flipV="1">
                <a:off x="6789914" y="4659549"/>
                <a:ext cx="321013" cy="282102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6" name="Isosceles Triangle 1045"/>
              <p:cNvSpPr/>
              <p:nvPr/>
            </p:nvSpPr>
            <p:spPr>
              <a:xfrm flipV="1">
                <a:off x="6391073" y="4494178"/>
                <a:ext cx="739301" cy="321013"/>
              </a:xfrm>
              <a:prstGeom prst="triangle">
                <a:avLst/>
              </a:prstGeom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 rot="2809677">
              <a:off x="10154840" y="2403504"/>
              <a:ext cx="977680" cy="581024"/>
              <a:chOff x="3701374" y="4401764"/>
              <a:chExt cx="4252703" cy="2232499"/>
            </a:xfrm>
          </p:grpSpPr>
          <p:sp>
            <p:nvSpPr>
              <p:cNvPr id="230" name="Rounded Rectangle 229"/>
              <p:cNvSpPr/>
              <p:nvPr/>
            </p:nvSpPr>
            <p:spPr>
              <a:xfrm>
                <a:off x="4708184" y="5284552"/>
                <a:ext cx="3245893" cy="46692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6">
                      <a:lumMod val="50000"/>
                    </a:schemeClr>
                  </a:gs>
                  <a:gs pos="50000">
                    <a:schemeClr val="accent6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grpSp>
            <p:nvGrpSpPr>
              <p:cNvPr id="1055" name="Group 1054"/>
              <p:cNvGrpSpPr/>
              <p:nvPr/>
            </p:nvGrpSpPr>
            <p:grpSpPr>
              <a:xfrm rot="10800000">
                <a:off x="3701374" y="4401764"/>
                <a:ext cx="1415375" cy="2232499"/>
                <a:chOff x="3793787" y="4630365"/>
                <a:chExt cx="1673157" cy="1391055"/>
              </a:xfrm>
            </p:grpSpPr>
            <p:sp>
              <p:nvSpPr>
                <p:cNvPr id="1053" name="Round Same Side Corner Rectangle 1052"/>
                <p:cNvSpPr/>
                <p:nvPr/>
              </p:nvSpPr>
              <p:spPr>
                <a:xfrm>
                  <a:off x="3793787" y="4630365"/>
                  <a:ext cx="1673157" cy="32101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50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241" name="Round Same Side Corner Rectangle 240"/>
                <p:cNvSpPr/>
                <p:nvPr/>
              </p:nvSpPr>
              <p:spPr>
                <a:xfrm rot="10800000">
                  <a:off x="3793787" y="5700407"/>
                  <a:ext cx="1673157" cy="32101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50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16200000" scaled="1"/>
                  <a:tileRect/>
                </a:gradFill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054" name="Rectangle 1053"/>
                <p:cNvSpPr/>
                <p:nvPr/>
              </p:nvSpPr>
              <p:spPr>
                <a:xfrm>
                  <a:off x="3881336" y="4966766"/>
                  <a:ext cx="1488332" cy="74553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accent6">
                        <a:lumMod val="50000"/>
                      </a:schemeClr>
                    </a:gs>
                    <a:gs pos="50000">
                      <a:schemeClr val="accent6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0" scaled="1"/>
                  <a:tileRect/>
                </a:gradFill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50800" h="1905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</p:grpSp>
        <p:grpSp>
          <p:nvGrpSpPr>
            <p:cNvPr id="245" name="Group 244"/>
            <p:cNvGrpSpPr/>
            <p:nvPr/>
          </p:nvGrpSpPr>
          <p:grpSpPr>
            <a:xfrm rot="2979317">
              <a:off x="5122030" y="2349473"/>
              <a:ext cx="1128135" cy="621244"/>
              <a:chOff x="7237379" y="5330757"/>
              <a:chExt cx="830242" cy="457200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7577843" y="5525311"/>
                <a:ext cx="214008" cy="107004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7305472" y="5379395"/>
                <a:ext cx="340468" cy="340468"/>
              </a:xfrm>
              <a:prstGeom prst="ellipse">
                <a:avLst/>
              </a:prstGeom>
              <a:gradFill flip="none" rotWithShape="1">
                <a:lin ang="5400000" scaled="1"/>
                <a:tileRect/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40" name="Donut 239"/>
              <p:cNvSpPr/>
              <p:nvPr/>
            </p:nvSpPr>
            <p:spPr>
              <a:xfrm>
                <a:off x="7237379" y="5330757"/>
                <a:ext cx="457200" cy="457200"/>
              </a:xfrm>
              <a:prstGeom prst="donut">
                <a:avLst>
                  <a:gd name="adj" fmla="val 15196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50" name="Round Same Side Corner Rectangle 249"/>
              <p:cNvSpPr/>
              <p:nvPr/>
            </p:nvSpPr>
            <p:spPr>
              <a:xfrm rot="5400000">
                <a:off x="7867358" y="5440918"/>
                <a:ext cx="126206" cy="274320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248" name="Group 247"/>
            <p:cNvGrpSpPr/>
            <p:nvPr/>
          </p:nvGrpSpPr>
          <p:grpSpPr>
            <a:xfrm>
              <a:off x="6984727" y="2183672"/>
              <a:ext cx="747588" cy="905212"/>
              <a:chOff x="3813920" y="5199918"/>
              <a:chExt cx="2226956" cy="2696497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3813920" y="5199918"/>
                <a:ext cx="2226956" cy="2696497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46" name="Frame 245"/>
              <p:cNvSpPr/>
              <p:nvPr/>
            </p:nvSpPr>
            <p:spPr>
              <a:xfrm>
                <a:off x="4036979" y="5496128"/>
                <a:ext cx="642025" cy="661480"/>
              </a:xfrm>
              <a:prstGeom prst="fram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Frame 253"/>
              <p:cNvSpPr/>
              <p:nvPr/>
            </p:nvSpPr>
            <p:spPr>
              <a:xfrm>
                <a:off x="4036979" y="6303523"/>
                <a:ext cx="642025" cy="661480"/>
              </a:xfrm>
              <a:prstGeom prst="fram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Frame 254"/>
              <p:cNvSpPr/>
              <p:nvPr/>
            </p:nvSpPr>
            <p:spPr>
              <a:xfrm>
                <a:off x="4036979" y="7081736"/>
                <a:ext cx="642025" cy="661480"/>
              </a:xfrm>
              <a:prstGeom prst="fram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>
                  <a:solidFill>
                    <a:schemeClr val="tx1"/>
                  </a:solidFill>
                </a:endParaRPr>
              </a:p>
            </p:txBody>
          </p:sp>
          <p:sp>
            <p:nvSpPr>
              <p:cNvPr id="247" name="Freeform 246"/>
              <p:cNvSpPr/>
              <p:nvPr/>
            </p:nvSpPr>
            <p:spPr>
              <a:xfrm>
                <a:off x="4192620" y="6099243"/>
                <a:ext cx="778213" cy="710119"/>
              </a:xfrm>
              <a:custGeom>
                <a:avLst/>
                <a:gdLst>
                  <a:gd name="connsiteX0" fmla="*/ 145915 w 749030"/>
                  <a:gd name="connsiteY0" fmla="*/ 457200 h 710119"/>
                  <a:gd name="connsiteX1" fmla="*/ 0 w 749030"/>
                  <a:gd name="connsiteY1" fmla="*/ 544749 h 710119"/>
                  <a:gd name="connsiteX2" fmla="*/ 184826 w 749030"/>
                  <a:gd name="connsiteY2" fmla="*/ 710119 h 710119"/>
                  <a:gd name="connsiteX3" fmla="*/ 749030 w 749030"/>
                  <a:gd name="connsiteY3" fmla="*/ 9728 h 710119"/>
                  <a:gd name="connsiteX4" fmla="*/ 496111 w 749030"/>
                  <a:gd name="connsiteY4" fmla="*/ 0 h 710119"/>
                  <a:gd name="connsiteX5" fmla="*/ 214009 w 749030"/>
                  <a:gd name="connsiteY5" fmla="*/ 554477 h 710119"/>
                  <a:gd name="connsiteX6" fmla="*/ 145915 w 749030"/>
                  <a:gd name="connsiteY6" fmla="*/ 457200 h 710119"/>
                  <a:gd name="connsiteX0" fmla="*/ 97277 w 749030"/>
                  <a:gd name="connsiteY0" fmla="*/ 350196 h 710119"/>
                  <a:gd name="connsiteX1" fmla="*/ 0 w 749030"/>
                  <a:gd name="connsiteY1" fmla="*/ 544749 h 710119"/>
                  <a:gd name="connsiteX2" fmla="*/ 184826 w 749030"/>
                  <a:gd name="connsiteY2" fmla="*/ 710119 h 710119"/>
                  <a:gd name="connsiteX3" fmla="*/ 749030 w 749030"/>
                  <a:gd name="connsiteY3" fmla="*/ 9728 h 710119"/>
                  <a:gd name="connsiteX4" fmla="*/ 496111 w 749030"/>
                  <a:gd name="connsiteY4" fmla="*/ 0 h 710119"/>
                  <a:gd name="connsiteX5" fmla="*/ 214009 w 749030"/>
                  <a:gd name="connsiteY5" fmla="*/ 554477 h 710119"/>
                  <a:gd name="connsiteX6" fmla="*/ 97277 w 749030"/>
                  <a:gd name="connsiteY6" fmla="*/ 350196 h 710119"/>
                  <a:gd name="connsiteX0" fmla="*/ 126460 w 778213"/>
                  <a:gd name="connsiteY0" fmla="*/ 350196 h 710119"/>
                  <a:gd name="connsiteX1" fmla="*/ 0 w 778213"/>
                  <a:gd name="connsiteY1" fmla="*/ 515566 h 710119"/>
                  <a:gd name="connsiteX2" fmla="*/ 214009 w 778213"/>
                  <a:gd name="connsiteY2" fmla="*/ 710119 h 710119"/>
                  <a:gd name="connsiteX3" fmla="*/ 778213 w 778213"/>
                  <a:gd name="connsiteY3" fmla="*/ 9728 h 710119"/>
                  <a:gd name="connsiteX4" fmla="*/ 525294 w 778213"/>
                  <a:gd name="connsiteY4" fmla="*/ 0 h 710119"/>
                  <a:gd name="connsiteX5" fmla="*/ 243192 w 778213"/>
                  <a:gd name="connsiteY5" fmla="*/ 554477 h 710119"/>
                  <a:gd name="connsiteX6" fmla="*/ 126460 w 778213"/>
                  <a:gd name="connsiteY6" fmla="*/ 350196 h 710119"/>
                  <a:gd name="connsiteX0" fmla="*/ 77821 w 778213"/>
                  <a:gd name="connsiteY0" fmla="*/ 330741 h 710119"/>
                  <a:gd name="connsiteX1" fmla="*/ 0 w 778213"/>
                  <a:gd name="connsiteY1" fmla="*/ 515566 h 710119"/>
                  <a:gd name="connsiteX2" fmla="*/ 214009 w 778213"/>
                  <a:gd name="connsiteY2" fmla="*/ 710119 h 710119"/>
                  <a:gd name="connsiteX3" fmla="*/ 778213 w 778213"/>
                  <a:gd name="connsiteY3" fmla="*/ 9728 h 710119"/>
                  <a:gd name="connsiteX4" fmla="*/ 525294 w 778213"/>
                  <a:gd name="connsiteY4" fmla="*/ 0 h 710119"/>
                  <a:gd name="connsiteX5" fmla="*/ 243192 w 778213"/>
                  <a:gd name="connsiteY5" fmla="*/ 554477 h 710119"/>
                  <a:gd name="connsiteX6" fmla="*/ 77821 w 778213"/>
                  <a:gd name="connsiteY6" fmla="*/ 330741 h 710119"/>
                  <a:gd name="connsiteX0" fmla="*/ 77821 w 778213"/>
                  <a:gd name="connsiteY0" fmla="*/ 330741 h 710119"/>
                  <a:gd name="connsiteX1" fmla="*/ 0 w 778213"/>
                  <a:gd name="connsiteY1" fmla="*/ 515566 h 710119"/>
                  <a:gd name="connsiteX2" fmla="*/ 214009 w 778213"/>
                  <a:gd name="connsiteY2" fmla="*/ 710119 h 710119"/>
                  <a:gd name="connsiteX3" fmla="*/ 778213 w 778213"/>
                  <a:gd name="connsiteY3" fmla="*/ 9728 h 710119"/>
                  <a:gd name="connsiteX4" fmla="*/ 525294 w 778213"/>
                  <a:gd name="connsiteY4" fmla="*/ 0 h 710119"/>
                  <a:gd name="connsiteX5" fmla="*/ 223737 w 778213"/>
                  <a:gd name="connsiteY5" fmla="*/ 515566 h 710119"/>
                  <a:gd name="connsiteX6" fmla="*/ 77821 w 778213"/>
                  <a:gd name="connsiteY6" fmla="*/ 330741 h 71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8213" h="710119">
                    <a:moveTo>
                      <a:pt x="77821" y="330741"/>
                    </a:moveTo>
                    <a:lnTo>
                      <a:pt x="0" y="515566"/>
                    </a:lnTo>
                    <a:lnTo>
                      <a:pt x="214009" y="710119"/>
                    </a:lnTo>
                    <a:lnTo>
                      <a:pt x="778213" y="9728"/>
                    </a:lnTo>
                    <a:lnTo>
                      <a:pt x="525294" y="0"/>
                    </a:lnTo>
                    <a:lnTo>
                      <a:pt x="223737" y="515566"/>
                    </a:lnTo>
                    <a:lnTo>
                      <a:pt x="77821" y="330741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rgbClr val="659A2A"/>
                  </a:gs>
                  <a:gs pos="60000">
                    <a:srgbClr val="84D14F"/>
                  </a:gs>
                  <a:gs pos="100000">
                    <a:srgbClr val="92D050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contrasting" dir="t"/>
              </a:scene3d>
              <a:sp3d prstMaterial="powder"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  <p:sp>
            <p:nvSpPr>
              <p:cNvPr id="258" name="Rectangle 257"/>
              <p:cNvSpPr/>
              <p:nvPr/>
            </p:nvSpPr>
            <p:spPr>
              <a:xfrm flipV="1">
                <a:off x="4844269" y="5771163"/>
                <a:ext cx="943688" cy="1043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 flipV="1">
                <a:off x="4844269" y="6705018"/>
                <a:ext cx="943688" cy="1043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60" name="Rectangle 259"/>
              <p:cNvSpPr/>
              <p:nvPr/>
            </p:nvSpPr>
            <p:spPr>
              <a:xfrm flipV="1">
                <a:off x="4844269" y="7308133"/>
                <a:ext cx="943688" cy="1043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61" name="Rectangle 260"/>
              <p:cNvSpPr/>
              <p:nvPr/>
            </p:nvSpPr>
            <p:spPr>
              <a:xfrm flipV="1">
                <a:off x="4844269" y="6481282"/>
                <a:ext cx="943688" cy="10434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57" name="Freeform 256"/>
              <p:cNvSpPr/>
              <p:nvPr/>
            </p:nvSpPr>
            <p:spPr>
              <a:xfrm>
                <a:off x="4192620" y="6906639"/>
                <a:ext cx="778213" cy="710119"/>
              </a:xfrm>
              <a:custGeom>
                <a:avLst/>
                <a:gdLst>
                  <a:gd name="connsiteX0" fmla="*/ 145915 w 749030"/>
                  <a:gd name="connsiteY0" fmla="*/ 457200 h 710119"/>
                  <a:gd name="connsiteX1" fmla="*/ 0 w 749030"/>
                  <a:gd name="connsiteY1" fmla="*/ 544749 h 710119"/>
                  <a:gd name="connsiteX2" fmla="*/ 184826 w 749030"/>
                  <a:gd name="connsiteY2" fmla="*/ 710119 h 710119"/>
                  <a:gd name="connsiteX3" fmla="*/ 749030 w 749030"/>
                  <a:gd name="connsiteY3" fmla="*/ 9728 h 710119"/>
                  <a:gd name="connsiteX4" fmla="*/ 496111 w 749030"/>
                  <a:gd name="connsiteY4" fmla="*/ 0 h 710119"/>
                  <a:gd name="connsiteX5" fmla="*/ 214009 w 749030"/>
                  <a:gd name="connsiteY5" fmla="*/ 554477 h 710119"/>
                  <a:gd name="connsiteX6" fmla="*/ 145915 w 749030"/>
                  <a:gd name="connsiteY6" fmla="*/ 457200 h 710119"/>
                  <a:gd name="connsiteX0" fmla="*/ 97277 w 749030"/>
                  <a:gd name="connsiteY0" fmla="*/ 350196 h 710119"/>
                  <a:gd name="connsiteX1" fmla="*/ 0 w 749030"/>
                  <a:gd name="connsiteY1" fmla="*/ 544749 h 710119"/>
                  <a:gd name="connsiteX2" fmla="*/ 184826 w 749030"/>
                  <a:gd name="connsiteY2" fmla="*/ 710119 h 710119"/>
                  <a:gd name="connsiteX3" fmla="*/ 749030 w 749030"/>
                  <a:gd name="connsiteY3" fmla="*/ 9728 h 710119"/>
                  <a:gd name="connsiteX4" fmla="*/ 496111 w 749030"/>
                  <a:gd name="connsiteY4" fmla="*/ 0 h 710119"/>
                  <a:gd name="connsiteX5" fmla="*/ 214009 w 749030"/>
                  <a:gd name="connsiteY5" fmla="*/ 554477 h 710119"/>
                  <a:gd name="connsiteX6" fmla="*/ 97277 w 749030"/>
                  <a:gd name="connsiteY6" fmla="*/ 350196 h 710119"/>
                  <a:gd name="connsiteX0" fmla="*/ 126460 w 778213"/>
                  <a:gd name="connsiteY0" fmla="*/ 350196 h 710119"/>
                  <a:gd name="connsiteX1" fmla="*/ 0 w 778213"/>
                  <a:gd name="connsiteY1" fmla="*/ 515566 h 710119"/>
                  <a:gd name="connsiteX2" fmla="*/ 214009 w 778213"/>
                  <a:gd name="connsiteY2" fmla="*/ 710119 h 710119"/>
                  <a:gd name="connsiteX3" fmla="*/ 778213 w 778213"/>
                  <a:gd name="connsiteY3" fmla="*/ 9728 h 710119"/>
                  <a:gd name="connsiteX4" fmla="*/ 525294 w 778213"/>
                  <a:gd name="connsiteY4" fmla="*/ 0 h 710119"/>
                  <a:gd name="connsiteX5" fmla="*/ 243192 w 778213"/>
                  <a:gd name="connsiteY5" fmla="*/ 554477 h 710119"/>
                  <a:gd name="connsiteX6" fmla="*/ 126460 w 778213"/>
                  <a:gd name="connsiteY6" fmla="*/ 350196 h 710119"/>
                  <a:gd name="connsiteX0" fmla="*/ 77821 w 778213"/>
                  <a:gd name="connsiteY0" fmla="*/ 330741 h 710119"/>
                  <a:gd name="connsiteX1" fmla="*/ 0 w 778213"/>
                  <a:gd name="connsiteY1" fmla="*/ 515566 h 710119"/>
                  <a:gd name="connsiteX2" fmla="*/ 214009 w 778213"/>
                  <a:gd name="connsiteY2" fmla="*/ 710119 h 710119"/>
                  <a:gd name="connsiteX3" fmla="*/ 778213 w 778213"/>
                  <a:gd name="connsiteY3" fmla="*/ 9728 h 710119"/>
                  <a:gd name="connsiteX4" fmla="*/ 525294 w 778213"/>
                  <a:gd name="connsiteY4" fmla="*/ 0 h 710119"/>
                  <a:gd name="connsiteX5" fmla="*/ 243192 w 778213"/>
                  <a:gd name="connsiteY5" fmla="*/ 554477 h 710119"/>
                  <a:gd name="connsiteX6" fmla="*/ 77821 w 778213"/>
                  <a:gd name="connsiteY6" fmla="*/ 330741 h 710119"/>
                  <a:gd name="connsiteX0" fmla="*/ 77821 w 778213"/>
                  <a:gd name="connsiteY0" fmla="*/ 330741 h 710119"/>
                  <a:gd name="connsiteX1" fmla="*/ 0 w 778213"/>
                  <a:gd name="connsiteY1" fmla="*/ 515566 h 710119"/>
                  <a:gd name="connsiteX2" fmla="*/ 214009 w 778213"/>
                  <a:gd name="connsiteY2" fmla="*/ 710119 h 710119"/>
                  <a:gd name="connsiteX3" fmla="*/ 778213 w 778213"/>
                  <a:gd name="connsiteY3" fmla="*/ 9728 h 710119"/>
                  <a:gd name="connsiteX4" fmla="*/ 525294 w 778213"/>
                  <a:gd name="connsiteY4" fmla="*/ 0 h 710119"/>
                  <a:gd name="connsiteX5" fmla="*/ 223737 w 778213"/>
                  <a:gd name="connsiteY5" fmla="*/ 515566 h 710119"/>
                  <a:gd name="connsiteX6" fmla="*/ 77821 w 778213"/>
                  <a:gd name="connsiteY6" fmla="*/ 330741 h 71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8213" h="710119">
                    <a:moveTo>
                      <a:pt x="77821" y="330741"/>
                    </a:moveTo>
                    <a:lnTo>
                      <a:pt x="0" y="515566"/>
                    </a:lnTo>
                    <a:lnTo>
                      <a:pt x="214009" y="710119"/>
                    </a:lnTo>
                    <a:lnTo>
                      <a:pt x="778213" y="9728"/>
                    </a:lnTo>
                    <a:lnTo>
                      <a:pt x="525294" y="0"/>
                    </a:lnTo>
                    <a:lnTo>
                      <a:pt x="223737" y="515566"/>
                    </a:lnTo>
                    <a:lnTo>
                      <a:pt x="77821" y="330741"/>
                    </a:lnTo>
                    <a:close/>
                  </a:path>
                </a:pathLst>
              </a:custGeom>
              <a:gradFill flip="none" rotWithShape="1">
                <a:gsLst>
                  <a:gs pos="3000">
                    <a:srgbClr val="659A2A"/>
                  </a:gs>
                  <a:gs pos="60000">
                    <a:srgbClr val="84D14F"/>
                  </a:gs>
                  <a:gs pos="100000">
                    <a:srgbClr val="92D050"/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contrasting" dir="t"/>
              </a:scene3d>
              <a:sp3d prstMaterial="powder"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400"/>
              </a:p>
            </p:txBody>
          </p:sp>
        </p:grpSp>
        <p:grpSp>
          <p:nvGrpSpPr>
            <p:cNvPr id="253" name="Group 252"/>
            <p:cNvGrpSpPr/>
            <p:nvPr/>
          </p:nvGrpSpPr>
          <p:grpSpPr>
            <a:xfrm rot="2966247">
              <a:off x="8403482" y="2334572"/>
              <a:ext cx="953911" cy="583038"/>
              <a:chOff x="6186134" y="5676090"/>
              <a:chExt cx="1440350" cy="880352"/>
            </a:xfrm>
          </p:grpSpPr>
          <p:sp>
            <p:nvSpPr>
              <p:cNvPr id="251" name="Round Same Side Corner Rectangle 250"/>
              <p:cNvSpPr/>
              <p:nvPr/>
            </p:nvSpPr>
            <p:spPr>
              <a:xfrm rot="16200000">
                <a:off x="6612376" y="5391555"/>
                <a:ext cx="729574" cy="129864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lin ang="5400000" scaled="1"/>
                <a:tileRect/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65" name="Oval 264"/>
              <p:cNvSpPr/>
              <p:nvPr/>
            </p:nvSpPr>
            <p:spPr>
              <a:xfrm rot="2979317">
                <a:off x="6453678" y="5920016"/>
                <a:ext cx="211245" cy="211245"/>
              </a:xfrm>
              <a:prstGeom prst="ellipse">
                <a:avLst/>
              </a:prstGeom>
              <a:solidFill>
                <a:schemeClr val="bg1"/>
              </a:soli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66" name="Donut 265"/>
              <p:cNvSpPr/>
              <p:nvPr/>
            </p:nvSpPr>
            <p:spPr>
              <a:xfrm rot="2979317">
                <a:off x="6403233" y="5881060"/>
                <a:ext cx="283672" cy="283672"/>
              </a:xfrm>
              <a:prstGeom prst="donut">
                <a:avLst>
                  <a:gd name="adj" fmla="val 15196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52" name="Freeform 251"/>
              <p:cNvSpPr/>
              <p:nvPr/>
            </p:nvSpPr>
            <p:spPr>
              <a:xfrm>
                <a:off x="6186134" y="5962315"/>
                <a:ext cx="370309" cy="594127"/>
              </a:xfrm>
              <a:custGeom>
                <a:avLst/>
                <a:gdLst>
                  <a:gd name="connsiteX0" fmla="*/ 370309 w 370309"/>
                  <a:gd name="connsiteY0" fmla="*/ 68833 h 594127"/>
                  <a:gd name="connsiteX1" fmla="*/ 97934 w 370309"/>
                  <a:gd name="connsiteY1" fmla="*/ 739 h 594127"/>
                  <a:gd name="connsiteX2" fmla="*/ 657 w 370309"/>
                  <a:gd name="connsiteY2" fmla="*/ 107744 h 594127"/>
                  <a:gd name="connsiteX3" fmla="*/ 136845 w 370309"/>
                  <a:gd name="connsiteY3" fmla="*/ 419029 h 594127"/>
                  <a:gd name="connsiteX4" fmla="*/ 29840 w 370309"/>
                  <a:gd name="connsiteY4" fmla="*/ 594127 h 594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309" h="594127">
                    <a:moveTo>
                      <a:pt x="370309" y="68833"/>
                    </a:moveTo>
                    <a:cubicBezTo>
                      <a:pt x="264926" y="31543"/>
                      <a:pt x="159543" y="-5746"/>
                      <a:pt x="97934" y="739"/>
                    </a:cubicBezTo>
                    <a:cubicBezTo>
                      <a:pt x="36325" y="7224"/>
                      <a:pt x="-5828" y="38029"/>
                      <a:pt x="657" y="107744"/>
                    </a:cubicBezTo>
                    <a:cubicBezTo>
                      <a:pt x="7142" y="177459"/>
                      <a:pt x="131981" y="337965"/>
                      <a:pt x="136845" y="419029"/>
                    </a:cubicBezTo>
                    <a:cubicBezTo>
                      <a:pt x="141709" y="500093"/>
                      <a:pt x="85774" y="547110"/>
                      <a:pt x="29840" y="594127"/>
                    </a:cubicBezTo>
                  </a:path>
                </a:pathLst>
              </a:cu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3637548" y="2176644"/>
              <a:ext cx="753392" cy="912240"/>
              <a:chOff x="2400097" y="4429462"/>
              <a:chExt cx="450107" cy="545009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400097" y="4429462"/>
                <a:ext cx="450107" cy="545009"/>
                <a:chOff x="7502238" y="1365838"/>
                <a:chExt cx="1776846" cy="2151483"/>
              </a:xfrm>
            </p:grpSpPr>
            <p:sp>
              <p:nvSpPr>
                <p:cNvPr id="143" name="Rectangle 142"/>
                <p:cNvSpPr/>
                <p:nvPr/>
              </p:nvSpPr>
              <p:spPr>
                <a:xfrm>
                  <a:off x="7502238" y="1365838"/>
                  <a:ext cx="1776846" cy="2151483"/>
                </a:xfrm>
                <a:prstGeom prst="rect">
                  <a:avLst/>
                </a:prstGeom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44" name="Rectangle 143"/>
                <p:cNvSpPr/>
                <p:nvPr/>
              </p:nvSpPr>
              <p:spPr>
                <a:xfrm flipV="1">
                  <a:off x="7502239" y="1365838"/>
                  <a:ext cx="135079" cy="2151483"/>
                </a:xfrm>
                <a:prstGeom prst="rect">
                  <a:avLst/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60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</a:gradFill>
                <a:effectLst>
                  <a:outerShdw blurRad="25400" dist="12700" dir="5400000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25400" h="12700"/>
                </a:sp3d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grpSp>
            <p:nvGrpSpPr>
              <p:cNvPr id="270" name="Group 55"/>
              <p:cNvGrpSpPr/>
              <p:nvPr/>
            </p:nvGrpSpPr>
            <p:grpSpPr>
              <a:xfrm>
                <a:off x="2548104" y="4484976"/>
                <a:ext cx="197498" cy="427491"/>
                <a:chOff x="10370125" y="1193660"/>
                <a:chExt cx="1018309" cy="2204167"/>
              </a:xfrm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  <a:reflection blurRad="6350" stA="52000" endA="300" endPos="18000" dir="5400000" sy="-100000" algn="bl" rotWithShape="0"/>
              </a:effectLst>
            </p:grpSpPr>
            <p:sp>
              <p:nvSpPr>
                <p:cNvPr id="277" name="Freeform 276"/>
                <p:cNvSpPr/>
                <p:nvPr/>
              </p:nvSpPr>
              <p:spPr>
                <a:xfrm>
                  <a:off x="10370125" y="2234044"/>
                  <a:ext cx="1018309" cy="1163783"/>
                </a:xfrm>
                <a:custGeom>
                  <a:avLst/>
                  <a:gdLst>
                    <a:gd name="connsiteX0" fmla="*/ 1007919 w 1018309"/>
                    <a:gd name="connsiteY0" fmla="*/ 0 h 748145"/>
                    <a:gd name="connsiteX1" fmla="*/ 1018309 w 1018309"/>
                    <a:gd name="connsiteY1" fmla="*/ 748145 h 748145"/>
                    <a:gd name="connsiteX2" fmla="*/ 10391 w 1018309"/>
                    <a:gd name="connsiteY2" fmla="*/ 748145 h 748145"/>
                    <a:gd name="connsiteX3" fmla="*/ 0 w 1018309"/>
                    <a:gd name="connsiteY3" fmla="*/ 20782 h 748145"/>
                    <a:gd name="connsiteX4" fmla="*/ 1007919 w 1018309"/>
                    <a:gd name="connsiteY4" fmla="*/ 0 h 748145"/>
                    <a:gd name="connsiteX0" fmla="*/ 1007919 w 1018309"/>
                    <a:gd name="connsiteY0" fmla="*/ 415637 h 1163782"/>
                    <a:gd name="connsiteX1" fmla="*/ 1018309 w 1018309"/>
                    <a:gd name="connsiteY1" fmla="*/ 1163782 h 1163782"/>
                    <a:gd name="connsiteX2" fmla="*/ 10391 w 1018309"/>
                    <a:gd name="connsiteY2" fmla="*/ 1163782 h 1163782"/>
                    <a:gd name="connsiteX3" fmla="*/ 0 w 1018309"/>
                    <a:gd name="connsiteY3" fmla="*/ 436419 h 1163782"/>
                    <a:gd name="connsiteX4" fmla="*/ 529937 w 1018309"/>
                    <a:gd name="connsiteY4" fmla="*/ 0 h 1163782"/>
                    <a:gd name="connsiteX5" fmla="*/ 1007919 w 1018309"/>
                    <a:gd name="connsiteY5" fmla="*/ 415637 h 1163782"/>
                    <a:gd name="connsiteX0" fmla="*/ 1007919 w 1018309"/>
                    <a:gd name="connsiteY0" fmla="*/ 445301 h 1193446"/>
                    <a:gd name="connsiteX1" fmla="*/ 1018309 w 1018309"/>
                    <a:gd name="connsiteY1" fmla="*/ 1193446 h 1193446"/>
                    <a:gd name="connsiteX2" fmla="*/ 10391 w 1018309"/>
                    <a:gd name="connsiteY2" fmla="*/ 1193446 h 1193446"/>
                    <a:gd name="connsiteX3" fmla="*/ 0 w 1018309"/>
                    <a:gd name="connsiteY3" fmla="*/ 466083 h 1193446"/>
                    <a:gd name="connsiteX4" fmla="*/ 529937 w 1018309"/>
                    <a:gd name="connsiteY4" fmla="*/ 29664 h 1193446"/>
                    <a:gd name="connsiteX5" fmla="*/ 1007919 w 1018309"/>
                    <a:gd name="connsiteY5" fmla="*/ 445301 h 1193446"/>
                    <a:gd name="connsiteX0" fmla="*/ 1007919 w 1018309"/>
                    <a:gd name="connsiteY0" fmla="*/ 415674 h 1163819"/>
                    <a:gd name="connsiteX1" fmla="*/ 1018309 w 1018309"/>
                    <a:gd name="connsiteY1" fmla="*/ 1163819 h 1163819"/>
                    <a:gd name="connsiteX2" fmla="*/ 10391 w 1018309"/>
                    <a:gd name="connsiteY2" fmla="*/ 1163819 h 1163819"/>
                    <a:gd name="connsiteX3" fmla="*/ 0 w 1018309"/>
                    <a:gd name="connsiteY3" fmla="*/ 436456 h 1163819"/>
                    <a:gd name="connsiteX4" fmla="*/ 529937 w 1018309"/>
                    <a:gd name="connsiteY4" fmla="*/ 37 h 1163819"/>
                    <a:gd name="connsiteX5" fmla="*/ 1007919 w 1018309"/>
                    <a:gd name="connsiteY5" fmla="*/ 415674 h 1163819"/>
                    <a:gd name="connsiteX0" fmla="*/ 1007919 w 1018309"/>
                    <a:gd name="connsiteY0" fmla="*/ 415674 h 1163819"/>
                    <a:gd name="connsiteX1" fmla="*/ 1018309 w 1018309"/>
                    <a:gd name="connsiteY1" fmla="*/ 1163819 h 1163819"/>
                    <a:gd name="connsiteX2" fmla="*/ 10391 w 1018309"/>
                    <a:gd name="connsiteY2" fmla="*/ 1163819 h 1163819"/>
                    <a:gd name="connsiteX3" fmla="*/ 0 w 1018309"/>
                    <a:gd name="connsiteY3" fmla="*/ 436456 h 1163819"/>
                    <a:gd name="connsiteX4" fmla="*/ 529937 w 1018309"/>
                    <a:gd name="connsiteY4" fmla="*/ 37 h 1163819"/>
                    <a:gd name="connsiteX5" fmla="*/ 1007919 w 1018309"/>
                    <a:gd name="connsiteY5" fmla="*/ 415674 h 1163819"/>
                    <a:gd name="connsiteX0" fmla="*/ 1009260 w 1019650"/>
                    <a:gd name="connsiteY0" fmla="*/ 415659 h 1163804"/>
                    <a:gd name="connsiteX1" fmla="*/ 1019650 w 1019650"/>
                    <a:gd name="connsiteY1" fmla="*/ 1163804 h 1163804"/>
                    <a:gd name="connsiteX2" fmla="*/ 11732 w 1019650"/>
                    <a:gd name="connsiteY2" fmla="*/ 1163804 h 1163804"/>
                    <a:gd name="connsiteX3" fmla="*/ 1341 w 1019650"/>
                    <a:gd name="connsiteY3" fmla="*/ 436441 h 1163804"/>
                    <a:gd name="connsiteX4" fmla="*/ 531278 w 1019650"/>
                    <a:gd name="connsiteY4" fmla="*/ 22 h 1163804"/>
                    <a:gd name="connsiteX5" fmla="*/ 1009260 w 1019650"/>
                    <a:gd name="connsiteY5" fmla="*/ 415659 h 1163804"/>
                    <a:gd name="connsiteX0" fmla="*/ 1009547 w 1019937"/>
                    <a:gd name="connsiteY0" fmla="*/ 415659 h 1163804"/>
                    <a:gd name="connsiteX1" fmla="*/ 1019937 w 1019937"/>
                    <a:gd name="connsiteY1" fmla="*/ 1163804 h 1163804"/>
                    <a:gd name="connsiteX2" fmla="*/ 12019 w 1019937"/>
                    <a:gd name="connsiteY2" fmla="*/ 1163804 h 1163804"/>
                    <a:gd name="connsiteX3" fmla="*/ 1628 w 1019937"/>
                    <a:gd name="connsiteY3" fmla="*/ 436441 h 1163804"/>
                    <a:gd name="connsiteX4" fmla="*/ 500392 w 1019937"/>
                    <a:gd name="connsiteY4" fmla="*/ 22 h 1163804"/>
                    <a:gd name="connsiteX5" fmla="*/ 1009547 w 1019937"/>
                    <a:gd name="connsiteY5" fmla="*/ 415659 h 1163804"/>
                    <a:gd name="connsiteX0" fmla="*/ 1011633 w 1022023"/>
                    <a:gd name="connsiteY0" fmla="*/ 415659 h 1163804"/>
                    <a:gd name="connsiteX1" fmla="*/ 1022023 w 1022023"/>
                    <a:gd name="connsiteY1" fmla="*/ 1163804 h 1163804"/>
                    <a:gd name="connsiteX2" fmla="*/ 14105 w 1022023"/>
                    <a:gd name="connsiteY2" fmla="*/ 1163804 h 1163804"/>
                    <a:gd name="connsiteX3" fmla="*/ 3714 w 1022023"/>
                    <a:gd name="connsiteY3" fmla="*/ 436441 h 1163804"/>
                    <a:gd name="connsiteX4" fmla="*/ 502478 w 1022023"/>
                    <a:gd name="connsiteY4" fmla="*/ 22 h 1163804"/>
                    <a:gd name="connsiteX5" fmla="*/ 1011633 w 1022023"/>
                    <a:gd name="connsiteY5" fmla="*/ 415659 h 1163804"/>
                    <a:gd name="connsiteX0" fmla="*/ 1010145 w 1020535"/>
                    <a:gd name="connsiteY0" fmla="*/ 415726 h 1163871"/>
                    <a:gd name="connsiteX1" fmla="*/ 1020535 w 1020535"/>
                    <a:gd name="connsiteY1" fmla="*/ 1163871 h 1163871"/>
                    <a:gd name="connsiteX2" fmla="*/ 12617 w 1020535"/>
                    <a:gd name="connsiteY2" fmla="*/ 1163871 h 1163871"/>
                    <a:gd name="connsiteX3" fmla="*/ 2226 w 1020535"/>
                    <a:gd name="connsiteY3" fmla="*/ 436508 h 1163871"/>
                    <a:gd name="connsiteX4" fmla="*/ 500990 w 1020535"/>
                    <a:gd name="connsiteY4" fmla="*/ 89 h 1163871"/>
                    <a:gd name="connsiteX5" fmla="*/ 1010145 w 1020535"/>
                    <a:gd name="connsiteY5" fmla="*/ 415726 h 1163871"/>
                    <a:gd name="connsiteX0" fmla="*/ 1007919 w 1018309"/>
                    <a:gd name="connsiteY0" fmla="*/ 415726 h 1163871"/>
                    <a:gd name="connsiteX1" fmla="*/ 1018309 w 1018309"/>
                    <a:gd name="connsiteY1" fmla="*/ 1163871 h 1163871"/>
                    <a:gd name="connsiteX2" fmla="*/ 10391 w 1018309"/>
                    <a:gd name="connsiteY2" fmla="*/ 1163871 h 1163871"/>
                    <a:gd name="connsiteX3" fmla="*/ 0 w 1018309"/>
                    <a:gd name="connsiteY3" fmla="*/ 436508 h 1163871"/>
                    <a:gd name="connsiteX4" fmla="*/ 498764 w 1018309"/>
                    <a:gd name="connsiteY4" fmla="*/ 89 h 1163871"/>
                    <a:gd name="connsiteX5" fmla="*/ 1007919 w 1018309"/>
                    <a:gd name="connsiteY5" fmla="*/ 415726 h 1163871"/>
                    <a:gd name="connsiteX0" fmla="*/ 1007919 w 1018309"/>
                    <a:gd name="connsiteY0" fmla="*/ 415722 h 1163867"/>
                    <a:gd name="connsiteX1" fmla="*/ 1018309 w 1018309"/>
                    <a:gd name="connsiteY1" fmla="*/ 1163867 h 1163867"/>
                    <a:gd name="connsiteX2" fmla="*/ 10391 w 1018309"/>
                    <a:gd name="connsiteY2" fmla="*/ 1163867 h 1163867"/>
                    <a:gd name="connsiteX3" fmla="*/ 0 w 1018309"/>
                    <a:gd name="connsiteY3" fmla="*/ 436504 h 1163867"/>
                    <a:gd name="connsiteX4" fmla="*/ 498764 w 1018309"/>
                    <a:gd name="connsiteY4" fmla="*/ 85 h 1163867"/>
                    <a:gd name="connsiteX5" fmla="*/ 1007919 w 1018309"/>
                    <a:gd name="connsiteY5" fmla="*/ 415722 h 1163867"/>
                    <a:gd name="connsiteX0" fmla="*/ 1007919 w 1018309"/>
                    <a:gd name="connsiteY0" fmla="*/ 415638 h 1163783"/>
                    <a:gd name="connsiteX1" fmla="*/ 1018309 w 1018309"/>
                    <a:gd name="connsiteY1" fmla="*/ 1163783 h 1163783"/>
                    <a:gd name="connsiteX2" fmla="*/ 10391 w 1018309"/>
                    <a:gd name="connsiteY2" fmla="*/ 1163783 h 1163783"/>
                    <a:gd name="connsiteX3" fmla="*/ 0 w 1018309"/>
                    <a:gd name="connsiteY3" fmla="*/ 436420 h 1163783"/>
                    <a:gd name="connsiteX4" fmla="*/ 498764 w 1018309"/>
                    <a:gd name="connsiteY4" fmla="*/ 1 h 1163783"/>
                    <a:gd name="connsiteX5" fmla="*/ 1007919 w 1018309"/>
                    <a:gd name="connsiteY5" fmla="*/ 415638 h 1163783"/>
                    <a:gd name="connsiteX0" fmla="*/ 1007919 w 1018309"/>
                    <a:gd name="connsiteY0" fmla="*/ 415645 h 1163790"/>
                    <a:gd name="connsiteX1" fmla="*/ 1018309 w 1018309"/>
                    <a:gd name="connsiteY1" fmla="*/ 1163790 h 1163790"/>
                    <a:gd name="connsiteX2" fmla="*/ 10391 w 1018309"/>
                    <a:gd name="connsiteY2" fmla="*/ 1163790 h 1163790"/>
                    <a:gd name="connsiteX3" fmla="*/ 0 w 1018309"/>
                    <a:gd name="connsiteY3" fmla="*/ 436427 h 1163790"/>
                    <a:gd name="connsiteX4" fmla="*/ 498764 w 1018309"/>
                    <a:gd name="connsiteY4" fmla="*/ 8 h 1163790"/>
                    <a:gd name="connsiteX5" fmla="*/ 1007919 w 1018309"/>
                    <a:gd name="connsiteY5" fmla="*/ 415645 h 1163790"/>
                    <a:gd name="connsiteX0" fmla="*/ 1007919 w 1018309"/>
                    <a:gd name="connsiteY0" fmla="*/ 415645 h 1163790"/>
                    <a:gd name="connsiteX1" fmla="*/ 1018309 w 1018309"/>
                    <a:gd name="connsiteY1" fmla="*/ 1163790 h 1163790"/>
                    <a:gd name="connsiteX2" fmla="*/ 10391 w 1018309"/>
                    <a:gd name="connsiteY2" fmla="*/ 1163790 h 1163790"/>
                    <a:gd name="connsiteX3" fmla="*/ 0 w 1018309"/>
                    <a:gd name="connsiteY3" fmla="*/ 436427 h 1163790"/>
                    <a:gd name="connsiteX4" fmla="*/ 498764 w 1018309"/>
                    <a:gd name="connsiteY4" fmla="*/ 8 h 1163790"/>
                    <a:gd name="connsiteX5" fmla="*/ 1007919 w 1018309"/>
                    <a:gd name="connsiteY5" fmla="*/ 415645 h 1163790"/>
                    <a:gd name="connsiteX0" fmla="*/ 1007919 w 1018309"/>
                    <a:gd name="connsiteY0" fmla="*/ 415638 h 1163783"/>
                    <a:gd name="connsiteX1" fmla="*/ 1018309 w 1018309"/>
                    <a:gd name="connsiteY1" fmla="*/ 1163783 h 1163783"/>
                    <a:gd name="connsiteX2" fmla="*/ 10391 w 1018309"/>
                    <a:gd name="connsiteY2" fmla="*/ 1163783 h 1163783"/>
                    <a:gd name="connsiteX3" fmla="*/ 0 w 1018309"/>
                    <a:gd name="connsiteY3" fmla="*/ 436420 h 1163783"/>
                    <a:gd name="connsiteX4" fmla="*/ 498764 w 1018309"/>
                    <a:gd name="connsiteY4" fmla="*/ 1 h 1163783"/>
                    <a:gd name="connsiteX5" fmla="*/ 1007919 w 1018309"/>
                    <a:gd name="connsiteY5" fmla="*/ 415638 h 1163783"/>
                    <a:gd name="connsiteX0" fmla="*/ 1007919 w 1018309"/>
                    <a:gd name="connsiteY0" fmla="*/ 415638 h 1163783"/>
                    <a:gd name="connsiteX1" fmla="*/ 1018309 w 1018309"/>
                    <a:gd name="connsiteY1" fmla="*/ 1163783 h 1163783"/>
                    <a:gd name="connsiteX2" fmla="*/ 10391 w 1018309"/>
                    <a:gd name="connsiteY2" fmla="*/ 1163783 h 1163783"/>
                    <a:gd name="connsiteX3" fmla="*/ 0 w 1018309"/>
                    <a:gd name="connsiteY3" fmla="*/ 436420 h 1163783"/>
                    <a:gd name="connsiteX4" fmla="*/ 498764 w 1018309"/>
                    <a:gd name="connsiteY4" fmla="*/ 1 h 1163783"/>
                    <a:gd name="connsiteX5" fmla="*/ 1007919 w 1018309"/>
                    <a:gd name="connsiteY5" fmla="*/ 415638 h 1163783"/>
                    <a:gd name="connsiteX0" fmla="*/ 1007919 w 1018309"/>
                    <a:gd name="connsiteY0" fmla="*/ 415638 h 1163783"/>
                    <a:gd name="connsiteX1" fmla="*/ 1018309 w 1018309"/>
                    <a:gd name="connsiteY1" fmla="*/ 1163783 h 1163783"/>
                    <a:gd name="connsiteX2" fmla="*/ 10391 w 1018309"/>
                    <a:gd name="connsiteY2" fmla="*/ 1163783 h 1163783"/>
                    <a:gd name="connsiteX3" fmla="*/ 0 w 1018309"/>
                    <a:gd name="connsiteY3" fmla="*/ 436420 h 1163783"/>
                    <a:gd name="connsiteX4" fmla="*/ 498764 w 1018309"/>
                    <a:gd name="connsiteY4" fmla="*/ 1 h 1163783"/>
                    <a:gd name="connsiteX5" fmla="*/ 1007919 w 1018309"/>
                    <a:gd name="connsiteY5" fmla="*/ 415638 h 1163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18309" h="1163783">
                      <a:moveTo>
                        <a:pt x="1007919" y="415638"/>
                      </a:moveTo>
                      <a:lnTo>
                        <a:pt x="1018309" y="1163783"/>
                      </a:lnTo>
                      <a:lnTo>
                        <a:pt x="10391" y="1163783"/>
                      </a:lnTo>
                      <a:lnTo>
                        <a:pt x="0" y="436420"/>
                      </a:lnTo>
                      <a:cubicBezTo>
                        <a:pt x="1731" y="316708"/>
                        <a:pt x="111270" y="-216"/>
                        <a:pt x="498764" y="1"/>
                      </a:cubicBezTo>
                      <a:cubicBezTo>
                        <a:pt x="886258" y="218"/>
                        <a:pt x="1006837" y="303286"/>
                        <a:pt x="1007919" y="415638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60000">
                      <a:schemeClr val="accent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grpSp>
              <p:nvGrpSpPr>
                <p:cNvPr id="278" name="Group 26"/>
                <p:cNvGrpSpPr/>
                <p:nvPr/>
              </p:nvGrpSpPr>
              <p:grpSpPr>
                <a:xfrm>
                  <a:off x="10393713" y="1193660"/>
                  <a:ext cx="974956" cy="1561284"/>
                  <a:chOff x="6053593" y="1397893"/>
                  <a:chExt cx="409139" cy="655200"/>
                </a:xfrm>
              </p:grpSpPr>
              <p:grpSp>
                <p:nvGrpSpPr>
                  <p:cNvPr id="279" name="Group 27"/>
                  <p:cNvGrpSpPr/>
                  <p:nvPr/>
                </p:nvGrpSpPr>
                <p:grpSpPr>
                  <a:xfrm>
                    <a:off x="6053593" y="1397893"/>
                    <a:ext cx="409139" cy="655200"/>
                    <a:chOff x="3529775" y="3228023"/>
                    <a:chExt cx="1283677" cy="1996575"/>
                  </a:xfrm>
                </p:grpSpPr>
                <p:sp>
                  <p:nvSpPr>
                    <p:cNvPr id="281" name="Oval 280"/>
                    <p:cNvSpPr/>
                    <p:nvPr/>
                  </p:nvSpPr>
                  <p:spPr>
                    <a:xfrm>
                      <a:off x="3529775" y="3228023"/>
                      <a:ext cx="1283677" cy="1283677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60000">
                          <a:schemeClr val="accent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135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3200"/>
                    </a:p>
                  </p:txBody>
                </p:sp>
                <p:sp>
                  <p:nvSpPr>
                    <p:cNvPr id="282" name="Oval 281"/>
                    <p:cNvSpPr/>
                    <p:nvPr/>
                  </p:nvSpPr>
                  <p:spPr>
                    <a:xfrm>
                      <a:off x="4312629" y="3596054"/>
                      <a:ext cx="237392" cy="237392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alpha val="5000"/>
                          </a:schemeClr>
                        </a:gs>
                        <a:gs pos="60000">
                          <a:schemeClr val="tx1">
                            <a:alpha val="49000"/>
                          </a:schemeClr>
                        </a:gs>
                        <a:gs pos="100000">
                          <a:schemeClr val="tx1">
                            <a:alpha val="55000"/>
                          </a:schemeClr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3200"/>
                    </a:p>
                  </p:txBody>
                </p:sp>
                <p:sp>
                  <p:nvSpPr>
                    <p:cNvPr id="283" name="Freeform 282"/>
                    <p:cNvSpPr/>
                    <p:nvPr/>
                  </p:nvSpPr>
                  <p:spPr>
                    <a:xfrm>
                      <a:off x="3580979" y="3282783"/>
                      <a:ext cx="1064380" cy="612210"/>
                    </a:xfrm>
                    <a:custGeom>
                      <a:avLst/>
                      <a:gdLst>
                        <a:gd name="connsiteX0" fmla="*/ 0 w 1063869"/>
                        <a:gd name="connsiteY0" fmla="*/ 589085 h 589085"/>
                        <a:gd name="connsiteX1" fmla="*/ 395653 w 1063869"/>
                        <a:gd name="connsiteY1" fmla="*/ 0 h 589085"/>
                        <a:gd name="connsiteX2" fmla="*/ 1063869 w 1063869"/>
                        <a:gd name="connsiteY2" fmla="*/ 254977 h 589085"/>
                        <a:gd name="connsiteX3" fmla="*/ 0 w 1063869"/>
                        <a:gd name="connsiteY3" fmla="*/ 589085 h 589085"/>
                        <a:gd name="connsiteX0" fmla="*/ 0 w 1063869"/>
                        <a:gd name="connsiteY0" fmla="*/ 589085 h 589085"/>
                        <a:gd name="connsiteX1" fmla="*/ 395653 w 1063869"/>
                        <a:gd name="connsiteY1" fmla="*/ 0 h 589085"/>
                        <a:gd name="connsiteX2" fmla="*/ 1063869 w 1063869"/>
                        <a:gd name="connsiteY2" fmla="*/ 254977 h 589085"/>
                        <a:gd name="connsiteX3" fmla="*/ 0 w 1063869"/>
                        <a:gd name="connsiteY3" fmla="*/ 589085 h 589085"/>
                        <a:gd name="connsiteX0" fmla="*/ 0 w 1063869"/>
                        <a:gd name="connsiteY0" fmla="*/ 616806 h 616806"/>
                        <a:gd name="connsiteX1" fmla="*/ 395653 w 1063869"/>
                        <a:gd name="connsiteY1" fmla="*/ 27721 h 616806"/>
                        <a:gd name="connsiteX2" fmla="*/ 1063869 w 1063869"/>
                        <a:gd name="connsiteY2" fmla="*/ 282698 h 616806"/>
                        <a:gd name="connsiteX3" fmla="*/ 0 w 1063869"/>
                        <a:gd name="connsiteY3" fmla="*/ 616806 h 616806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64380" h="612210">
                          <a:moveTo>
                            <a:pt x="0" y="612210"/>
                          </a:moveTo>
                          <a:cubicBezTo>
                            <a:pt x="8792" y="600486"/>
                            <a:pt x="0" y="201902"/>
                            <a:pt x="395653" y="23125"/>
                          </a:cubicBezTo>
                          <a:cubicBezTo>
                            <a:pt x="776653" y="-94106"/>
                            <a:pt x="1078522" y="272241"/>
                            <a:pt x="1063869" y="278102"/>
                          </a:cubicBezTo>
                          <a:cubicBezTo>
                            <a:pt x="594946" y="160871"/>
                            <a:pt x="301869" y="324995"/>
                            <a:pt x="0" y="612210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10000"/>
                          </a:schemeClr>
                        </a:gs>
                        <a:gs pos="100000">
                          <a:schemeClr val="bg1">
                            <a:alpha val="32000"/>
                          </a:schemeClr>
                        </a:gs>
                      </a:gsLst>
                      <a:lin ang="8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3200"/>
                    </a:p>
                  </p:txBody>
                </p:sp>
                <p:sp>
                  <p:nvSpPr>
                    <p:cNvPr id="284" name="Freeform 283"/>
                    <p:cNvSpPr/>
                    <p:nvPr/>
                  </p:nvSpPr>
                  <p:spPr>
                    <a:xfrm>
                      <a:off x="3535944" y="4607272"/>
                      <a:ext cx="1164797" cy="617326"/>
                    </a:xfrm>
                    <a:custGeom>
                      <a:avLst/>
                      <a:gdLst>
                        <a:gd name="connsiteX0" fmla="*/ 0 w 1063869"/>
                        <a:gd name="connsiteY0" fmla="*/ 589085 h 589085"/>
                        <a:gd name="connsiteX1" fmla="*/ 395653 w 1063869"/>
                        <a:gd name="connsiteY1" fmla="*/ 0 h 589085"/>
                        <a:gd name="connsiteX2" fmla="*/ 1063869 w 1063869"/>
                        <a:gd name="connsiteY2" fmla="*/ 254977 h 589085"/>
                        <a:gd name="connsiteX3" fmla="*/ 0 w 1063869"/>
                        <a:gd name="connsiteY3" fmla="*/ 589085 h 589085"/>
                        <a:gd name="connsiteX0" fmla="*/ 0 w 1063869"/>
                        <a:gd name="connsiteY0" fmla="*/ 589085 h 589085"/>
                        <a:gd name="connsiteX1" fmla="*/ 395653 w 1063869"/>
                        <a:gd name="connsiteY1" fmla="*/ 0 h 589085"/>
                        <a:gd name="connsiteX2" fmla="*/ 1063869 w 1063869"/>
                        <a:gd name="connsiteY2" fmla="*/ 254977 h 589085"/>
                        <a:gd name="connsiteX3" fmla="*/ 0 w 1063869"/>
                        <a:gd name="connsiteY3" fmla="*/ 589085 h 589085"/>
                        <a:gd name="connsiteX0" fmla="*/ 0 w 1063869"/>
                        <a:gd name="connsiteY0" fmla="*/ 616806 h 616806"/>
                        <a:gd name="connsiteX1" fmla="*/ 395653 w 1063869"/>
                        <a:gd name="connsiteY1" fmla="*/ 27721 h 616806"/>
                        <a:gd name="connsiteX2" fmla="*/ 1063869 w 1063869"/>
                        <a:gd name="connsiteY2" fmla="*/ 282698 h 616806"/>
                        <a:gd name="connsiteX3" fmla="*/ 0 w 1063869"/>
                        <a:gd name="connsiteY3" fmla="*/ 616806 h 616806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  <a:gd name="connsiteX0" fmla="*/ 0 w 1064380"/>
                        <a:gd name="connsiteY0" fmla="*/ 612210 h 612210"/>
                        <a:gd name="connsiteX1" fmla="*/ 395653 w 1064380"/>
                        <a:gd name="connsiteY1" fmla="*/ 23125 h 612210"/>
                        <a:gd name="connsiteX2" fmla="*/ 1063869 w 1064380"/>
                        <a:gd name="connsiteY2" fmla="*/ 278102 h 612210"/>
                        <a:gd name="connsiteX3" fmla="*/ 0 w 1064380"/>
                        <a:gd name="connsiteY3" fmla="*/ 612210 h 612210"/>
                        <a:gd name="connsiteX0" fmla="*/ 0 w 1111408"/>
                        <a:gd name="connsiteY0" fmla="*/ 609165 h 609165"/>
                        <a:gd name="connsiteX1" fmla="*/ 442681 w 1111408"/>
                        <a:gd name="connsiteY1" fmla="*/ 23125 h 609165"/>
                        <a:gd name="connsiteX2" fmla="*/ 1110897 w 1111408"/>
                        <a:gd name="connsiteY2" fmla="*/ 278102 h 609165"/>
                        <a:gd name="connsiteX3" fmla="*/ 0 w 1111408"/>
                        <a:gd name="connsiteY3" fmla="*/ 609165 h 609165"/>
                        <a:gd name="connsiteX0" fmla="*/ 0 w 1164635"/>
                        <a:gd name="connsiteY0" fmla="*/ 609483 h 609483"/>
                        <a:gd name="connsiteX1" fmla="*/ 442681 w 1164635"/>
                        <a:gd name="connsiteY1" fmla="*/ 23443 h 609483"/>
                        <a:gd name="connsiteX2" fmla="*/ 1164197 w 1164635"/>
                        <a:gd name="connsiteY2" fmla="*/ 272329 h 609483"/>
                        <a:gd name="connsiteX3" fmla="*/ 0 w 1164635"/>
                        <a:gd name="connsiteY3" fmla="*/ 609483 h 609483"/>
                        <a:gd name="connsiteX0" fmla="*/ 0 w 1164635"/>
                        <a:gd name="connsiteY0" fmla="*/ 609483 h 609483"/>
                        <a:gd name="connsiteX1" fmla="*/ 442681 w 1164635"/>
                        <a:gd name="connsiteY1" fmla="*/ 23443 h 609483"/>
                        <a:gd name="connsiteX2" fmla="*/ 1164197 w 1164635"/>
                        <a:gd name="connsiteY2" fmla="*/ 272329 h 609483"/>
                        <a:gd name="connsiteX3" fmla="*/ 0 w 1164635"/>
                        <a:gd name="connsiteY3" fmla="*/ 609483 h 609483"/>
                        <a:gd name="connsiteX0" fmla="*/ 0 w 1164796"/>
                        <a:gd name="connsiteY0" fmla="*/ 617323 h 617323"/>
                        <a:gd name="connsiteX1" fmla="*/ 442681 w 1164796"/>
                        <a:gd name="connsiteY1" fmla="*/ 31283 h 617323"/>
                        <a:gd name="connsiteX2" fmla="*/ 1164197 w 1164796"/>
                        <a:gd name="connsiteY2" fmla="*/ 280169 h 617323"/>
                        <a:gd name="connsiteX3" fmla="*/ 0 w 1164796"/>
                        <a:gd name="connsiteY3" fmla="*/ 617323 h 6173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64796" h="617323">
                          <a:moveTo>
                            <a:pt x="0" y="617323"/>
                          </a:moveTo>
                          <a:cubicBezTo>
                            <a:pt x="8792" y="605599"/>
                            <a:pt x="-38648" y="172875"/>
                            <a:pt x="442681" y="31283"/>
                          </a:cubicBezTo>
                          <a:cubicBezTo>
                            <a:pt x="924010" y="-110309"/>
                            <a:pt x="1178850" y="274308"/>
                            <a:pt x="1164197" y="280169"/>
                          </a:cubicBezTo>
                          <a:cubicBezTo>
                            <a:pt x="695274" y="162938"/>
                            <a:pt x="301869" y="330108"/>
                            <a:pt x="0" y="617323"/>
                          </a:cubicBez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chemeClr val="bg1">
                            <a:alpha val="10000"/>
                          </a:schemeClr>
                        </a:gs>
                        <a:gs pos="100000">
                          <a:schemeClr val="bg1">
                            <a:alpha val="32000"/>
                          </a:schemeClr>
                        </a:gs>
                      </a:gsLst>
                      <a:lin ang="8400000" scaled="0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3200"/>
                    </a:p>
                  </p:txBody>
                </p:sp>
              </p:grpSp>
              <p:sp>
                <p:nvSpPr>
                  <p:cNvPr id="280" name="Pie 279"/>
                  <p:cNvSpPr/>
                  <p:nvPr/>
                </p:nvSpPr>
                <p:spPr>
                  <a:xfrm>
                    <a:off x="6097326" y="1531027"/>
                    <a:ext cx="319065" cy="248162"/>
                  </a:xfrm>
                  <a:prstGeom prst="pie">
                    <a:avLst>
                      <a:gd name="adj1" fmla="val 0"/>
                      <a:gd name="adj2" fmla="val 10800004"/>
                    </a:avLst>
                  </a:prstGeom>
                  <a:gradFill flip="none" rotWithShape="1">
                    <a:gsLst>
                      <a:gs pos="0">
                        <a:schemeClr val="tx1">
                          <a:alpha val="5000"/>
                        </a:schemeClr>
                      </a:gs>
                      <a:gs pos="60000">
                        <a:schemeClr val="tx1">
                          <a:alpha val="49000"/>
                        </a:schemeClr>
                      </a:gs>
                      <a:gs pos="100000">
                        <a:schemeClr val="tx1">
                          <a:alpha val="5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</p:grpSp>
          </p:grpSp>
        </p:grpSp>
        <p:grpSp>
          <p:nvGrpSpPr>
            <p:cNvPr id="264" name="Group 263"/>
            <p:cNvGrpSpPr/>
            <p:nvPr/>
          </p:nvGrpSpPr>
          <p:grpSpPr>
            <a:xfrm>
              <a:off x="768003" y="4460167"/>
              <a:ext cx="653995" cy="873319"/>
              <a:chOff x="8639221" y="5359938"/>
              <a:chExt cx="699331" cy="933859"/>
            </a:xfrm>
          </p:grpSpPr>
          <p:sp>
            <p:nvSpPr>
              <p:cNvPr id="288" name="Round Same Side Corner Rectangle 287"/>
              <p:cNvSpPr/>
              <p:nvPr/>
            </p:nvSpPr>
            <p:spPr>
              <a:xfrm rot="10800000">
                <a:off x="8922619" y="5915940"/>
                <a:ext cx="153287" cy="377857"/>
              </a:xfrm>
              <a:prstGeom prst="round2SameRect">
                <a:avLst>
                  <a:gd name="adj1" fmla="val 50000"/>
                  <a:gd name="adj2" fmla="val 0"/>
                </a:avLst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86" name="TextBox 285"/>
              <p:cNvSpPr txBox="1"/>
              <p:nvPr/>
            </p:nvSpPr>
            <p:spPr>
              <a:xfrm>
                <a:off x="8639221" y="5359938"/>
                <a:ext cx="699331" cy="544749"/>
              </a:xfrm>
              <a:prstGeom prst="roundRect">
                <a:avLst/>
              </a:prstGeom>
              <a:gradFill flip="none" rotWithShape="1">
                <a:lin ang="16200000" scaled="1"/>
                <a:tileRect/>
              </a:gradFill>
              <a:ln w="19050">
                <a:solidFill>
                  <a:schemeClr val="bg2">
                    <a:lumMod val="90000"/>
                  </a:schemeClr>
                </a:solidFill>
              </a:ln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/>
              </a:lstStyle>
              <a:p>
                <a:endParaRPr lang="en-US" sz="2000" dirty="0"/>
              </a:p>
            </p:txBody>
          </p:sp>
          <p:sp>
            <p:nvSpPr>
              <p:cNvPr id="262" name="7-Point Star 261"/>
              <p:cNvSpPr/>
              <p:nvPr/>
            </p:nvSpPr>
            <p:spPr>
              <a:xfrm>
                <a:off x="8715984" y="5389121"/>
                <a:ext cx="535021" cy="447473"/>
              </a:xfrm>
              <a:prstGeom prst="star7">
                <a:avLst>
                  <a:gd name="adj" fmla="val 24270"/>
                  <a:gd name="hf" fmla="val 102572"/>
                  <a:gd name="vf" fmla="val 105210"/>
                </a:avLst>
              </a:prstGeom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10699803" y="4373881"/>
              <a:ext cx="494580" cy="959606"/>
              <a:chOff x="10683809" y="4374357"/>
              <a:chExt cx="269941" cy="523751"/>
            </a:xfrm>
          </p:grpSpPr>
          <p:grpSp>
            <p:nvGrpSpPr>
              <p:cNvPr id="292" name="Group 291"/>
              <p:cNvGrpSpPr/>
              <p:nvPr/>
            </p:nvGrpSpPr>
            <p:grpSpPr>
              <a:xfrm>
                <a:off x="10694796" y="4395310"/>
                <a:ext cx="229366" cy="502798"/>
                <a:chOff x="880906" y="3083979"/>
                <a:chExt cx="1327030" cy="2909008"/>
              </a:xfrm>
            </p:grpSpPr>
            <p:pic>
              <p:nvPicPr>
                <p:cNvPr id="293" name="Picture 3" descr="\\psf\Home\Graphic Tank\44.pn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036" b="13869"/>
                <a:stretch/>
              </p:blipFill>
              <p:spPr bwMode="auto">
                <a:xfrm>
                  <a:off x="880906" y="3092771"/>
                  <a:ext cx="1327030" cy="2900216"/>
                </a:xfrm>
                <a:prstGeom prst="rect">
                  <a:avLst/>
                </a:prstGeom>
                <a:noFill/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  <a:reflection blurRad="6350" stA="52000" endA="300" endPos="8000" dir="5400000" sy="-100000" algn="bl" rotWithShape="0"/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94" name="Group 293"/>
                <p:cNvGrpSpPr/>
                <p:nvPr/>
              </p:nvGrpSpPr>
              <p:grpSpPr>
                <a:xfrm>
                  <a:off x="880906" y="3083979"/>
                  <a:ext cx="1327030" cy="1327030"/>
                  <a:chOff x="3529775" y="3228023"/>
                  <a:chExt cx="1283677" cy="1283677"/>
                </a:xfrm>
              </p:grpSpPr>
              <p:sp>
                <p:nvSpPr>
                  <p:cNvPr id="296" name="Oval 295"/>
                  <p:cNvSpPr/>
                  <p:nvPr/>
                </p:nvSpPr>
                <p:spPr>
                  <a:xfrm>
                    <a:off x="3529775" y="3228023"/>
                    <a:ext cx="1283677" cy="128367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accent4">
                          <a:shade val="45000"/>
                          <a:satMod val="155000"/>
                        </a:schemeClr>
                      </a:gs>
                      <a:gs pos="60000">
                        <a:schemeClr val="accent4">
                          <a:shade val="95000"/>
                          <a:satMod val="150000"/>
                        </a:schemeClr>
                      </a:gs>
                      <a:gs pos="100000">
                        <a:schemeClr val="accent4">
                          <a:tint val="87000"/>
                          <a:satMod val="250000"/>
                        </a:schemeClr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  <p:sp>
                <p:nvSpPr>
                  <p:cNvPr id="297" name="Oval 296"/>
                  <p:cNvSpPr/>
                  <p:nvPr/>
                </p:nvSpPr>
                <p:spPr>
                  <a:xfrm>
                    <a:off x="4312629" y="3596054"/>
                    <a:ext cx="237392" cy="23739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tx1">
                          <a:alpha val="5000"/>
                        </a:schemeClr>
                      </a:gs>
                      <a:gs pos="60000">
                        <a:schemeClr val="tx1">
                          <a:alpha val="49000"/>
                        </a:schemeClr>
                      </a:gs>
                      <a:gs pos="100000">
                        <a:schemeClr val="tx1">
                          <a:alpha val="55000"/>
                        </a:scheme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  <p:sp>
                <p:nvSpPr>
                  <p:cNvPr id="298" name="Freeform 297"/>
                  <p:cNvSpPr/>
                  <p:nvPr/>
                </p:nvSpPr>
                <p:spPr>
                  <a:xfrm>
                    <a:off x="3580979" y="3282783"/>
                    <a:ext cx="1064380" cy="612210"/>
                  </a:xfrm>
                  <a:custGeom>
                    <a:avLst/>
                    <a:gdLst>
                      <a:gd name="connsiteX0" fmla="*/ 0 w 1063869"/>
                      <a:gd name="connsiteY0" fmla="*/ 589085 h 589085"/>
                      <a:gd name="connsiteX1" fmla="*/ 395653 w 1063869"/>
                      <a:gd name="connsiteY1" fmla="*/ 0 h 589085"/>
                      <a:gd name="connsiteX2" fmla="*/ 1063869 w 1063869"/>
                      <a:gd name="connsiteY2" fmla="*/ 254977 h 589085"/>
                      <a:gd name="connsiteX3" fmla="*/ 0 w 1063869"/>
                      <a:gd name="connsiteY3" fmla="*/ 589085 h 589085"/>
                      <a:gd name="connsiteX0" fmla="*/ 0 w 1063869"/>
                      <a:gd name="connsiteY0" fmla="*/ 589085 h 589085"/>
                      <a:gd name="connsiteX1" fmla="*/ 395653 w 1063869"/>
                      <a:gd name="connsiteY1" fmla="*/ 0 h 589085"/>
                      <a:gd name="connsiteX2" fmla="*/ 1063869 w 1063869"/>
                      <a:gd name="connsiteY2" fmla="*/ 254977 h 589085"/>
                      <a:gd name="connsiteX3" fmla="*/ 0 w 1063869"/>
                      <a:gd name="connsiteY3" fmla="*/ 589085 h 589085"/>
                      <a:gd name="connsiteX0" fmla="*/ 0 w 1063869"/>
                      <a:gd name="connsiteY0" fmla="*/ 616806 h 616806"/>
                      <a:gd name="connsiteX1" fmla="*/ 395653 w 1063869"/>
                      <a:gd name="connsiteY1" fmla="*/ 27721 h 616806"/>
                      <a:gd name="connsiteX2" fmla="*/ 1063869 w 1063869"/>
                      <a:gd name="connsiteY2" fmla="*/ 282698 h 616806"/>
                      <a:gd name="connsiteX3" fmla="*/ 0 w 1063869"/>
                      <a:gd name="connsiteY3" fmla="*/ 616806 h 616806"/>
                      <a:gd name="connsiteX0" fmla="*/ 0 w 1064380"/>
                      <a:gd name="connsiteY0" fmla="*/ 612210 h 612210"/>
                      <a:gd name="connsiteX1" fmla="*/ 395653 w 1064380"/>
                      <a:gd name="connsiteY1" fmla="*/ 23125 h 612210"/>
                      <a:gd name="connsiteX2" fmla="*/ 1063869 w 1064380"/>
                      <a:gd name="connsiteY2" fmla="*/ 278102 h 612210"/>
                      <a:gd name="connsiteX3" fmla="*/ 0 w 1064380"/>
                      <a:gd name="connsiteY3" fmla="*/ 612210 h 612210"/>
                      <a:gd name="connsiteX0" fmla="*/ 0 w 1064380"/>
                      <a:gd name="connsiteY0" fmla="*/ 612210 h 612210"/>
                      <a:gd name="connsiteX1" fmla="*/ 395653 w 1064380"/>
                      <a:gd name="connsiteY1" fmla="*/ 23125 h 612210"/>
                      <a:gd name="connsiteX2" fmla="*/ 1063869 w 1064380"/>
                      <a:gd name="connsiteY2" fmla="*/ 278102 h 612210"/>
                      <a:gd name="connsiteX3" fmla="*/ 0 w 1064380"/>
                      <a:gd name="connsiteY3" fmla="*/ 612210 h 612210"/>
                      <a:gd name="connsiteX0" fmla="*/ 0 w 1064380"/>
                      <a:gd name="connsiteY0" fmla="*/ 612210 h 612210"/>
                      <a:gd name="connsiteX1" fmla="*/ 395653 w 1064380"/>
                      <a:gd name="connsiteY1" fmla="*/ 23125 h 612210"/>
                      <a:gd name="connsiteX2" fmla="*/ 1063869 w 1064380"/>
                      <a:gd name="connsiteY2" fmla="*/ 278102 h 612210"/>
                      <a:gd name="connsiteX3" fmla="*/ 0 w 1064380"/>
                      <a:gd name="connsiteY3" fmla="*/ 612210 h 612210"/>
                      <a:gd name="connsiteX0" fmla="*/ 0 w 1064380"/>
                      <a:gd name="connsiteY0" fmla="*/ 612210 h 612210"/>
                      <a:gd name="connsiteX1" fmla="*/ 395653 w 1064380"/>
                      <a:gd name="connsiteY1" fmla="*/ 23125 h 612210"/>
                      <a:gd name="connsiteX2" fmla="*/ 1063869 w 1064380"/>
                      <a:gd name="connsiteY2" fmla="*/ 278102 h 612210"/>
                      <a:gd name="connsiteX3" fmla="*/ 0 w 1064380"/>
                      <a:gd name="connsiteY3" fmla="*/ 612210 h 612210"/>
                      <a:gd name="connsiteX0" fmla="*/ 0 w 1064380"/>
                      <a:gd name="connsiteY0" fmla="*/ 612210 h 612210"/>
                      <a:gd name="connsiteX1" fmla="*/ 395653 w 1064380"/>
                      <a:gd name="connsiteY1" fmla="*/ 23125 h 612210"/>
                      <a:gd name="connsiteX2" fmla="*/ 1063869 w 1064380"/>
                      <a:gd name="connsiteY2" fmla="*/ 278102 h 612210"/>
                      <a:gd name="connsiteX3" fmla="*/ 0 w 1064380"/>
                      <a:gd name="connsiteY3" fmla="*/ 612210 h 6122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64380" h="612210">
                        <a:moveTo>
                          <a:pt x="0" y="612210"/>
                        </a:moveTo>
                        <a:cubicBezTo>
                          <a:pt x="8792" y="600486"/>
                          <a:pt x="0" y="201902"/>
                          <a:pt x="395653" y="23125"/>
                        </a:cubicBezTo>
                        <a:cubicBezTo>
                          <a:pt x="776653" y="-94106"/>
                          <a:pt x="1078522" y="272241"/>
                          <a:pt x="1063869" y="278102"/>
                        </a:cubicBezTo>
                        <a:cubicBezTo>
                          <a:pt x="594946" y="160871"/>
                          <a:pt x="301869" y="324995"/>
                          <a:pt x="0" y="61221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chemeClr val="bg1">
                          <a:alpha val="10000"/>
                        </a:schemeClr>
                      </a:gs>
                      <a:gs pos="100000">
                        <a:schemeClr val="bg1">
                          <a:alpha val="32000"/>
                        </a:schemeClr>
                      </a:gs>
                    </a:gsLst>
                    <a:lin ang="8400000" scaled="0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200"/>
                  </a:p>
                </p:txBody>
              </p:sp>
            </p:grpSp>
            <p:sp>
              <p:nvSpPr>
                <p:cNvPr id="295" name="Pie 294"/>
                <p:cNvSpPr/>
                <p:nvPr/>
              </p:nvSpPr>
              <p:spPr>
                <a:xfrm>
                  <a:off x="1070042" y="3472775"/>
                  <a:ext cx="963038" cy="749032"/>
                </a:xfrm>
                <a:prstGeom prst="pie">
                  <a:avLst>
                    <a:gd name="adj1" fmla="val 0"/>
                    <a:gd name="adj2" fmla="val 10800004"/>
                  </a:avLst>
                </a:prstGeom>
                <a:gradFill flip="none" rotWithShape="1">
                  <a:gsLst>
                    <a:gs pos="0">
                      <a:schemeClr val="tx1">
                        <a:alpha val="5000"/>
                      </a:schemeClr>
                    </a:gs>
                    <a:gs pos="60000">
                      <a:schemeClr val="tx1">
                        <a:alpha val="49000"/>
                      </a:schemeClr>
                    </a:gs>
                    <a:gs pos="100000">
                      <a:schemeClr val="tx1">
                        <a:alpha val="5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10683809" y="4374357"/>
                <a:ext cx="269941" cy="259555"/>
                <a:chOff x="11512484" y="4281488"/>
                <a:chExt cx="269941" cy="259555"/>
              </a:xfrm>
              <a:effectLst/>
            </p:grpSpPr>
            <p:sp>
              <p:nvSpPr>
                <p:cNvPr id="285" name="Block Arc 284"/>
                <p:cNvSpPr/>
                <p:nvPr/>
              </p:nvSpPr>
              <p:spPr>
                <a:xfrm>
                  <a:off x="11515725" y="4288630"/>
                  <a:ext cx="252413" cy="252413"/>
                </a:xfrm>
                <a:prstGeom prst="blockArc">
                  <a:avLst>
                    <a:gd name="adj1" fmla="val 10800000"/>
                    <a:gd name="adj2" fmla="val 15"/>
                    <a:gd name="adj3" fmla="val 6048"/>
                  </a:avLst>
                </a:prstGeom>
                <a:effectLst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00" name="Rounded Rectangle 299"/>
                <p:cNvSpPr/>
                <p:nvPr/>
              </p:nvSpPr>
              <p:spPr>
                <a:xfrm rot="16200000">
                  <a:off x="11498768" y="4416553"/>
                  <a:ext cx="54864" cy="27432"/>
                </a:xfrm>
                <a:prstGeom prst="roundRect">
                  <a:avLst>
                    <a:gd name="adj" fmla="val 36364"/>
                  </a:avLst>
                </a:prstGeom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12700" h="254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03" name="Block Arc 302"/>
                <p:cNvSpPr/>
                <p:nvPr/>
              </p:nvSpPr>
              <p:spPr>
                <a:xfrm rot="5400000">
                  <a:off x="11552635" y="4270772"/>
                  <a:ext cx="219074" cy="240506"/>
                </a:xfrm>
                <a:prstGeom prst="blockArc">
                  <a:avLst>
                    <a:gd name="adj1" fmla="val 17591959"/>
                    <a:gd name="adj2" fmla="val 15"/>
                    <a:gd name="adj3" fmla="val 6048"/>
                  </a:avLst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68" name="Rounded Rectangle 267"/>
                <p:cNvSpPr/>
                <p:nvPr/>
              </p:nvSpPr>
              <p:spPr>
                <a:xfrm>
                  <a:off x="11609721" y="4460082"/>
                  <a:ext cx="89360" cy="45719"/>
                </a:xfrm>
                <a:prstGeom prst="roundRect">
                  <a:avLst>
                    <a:gd name="adj" fmla="val 36364"/>
                  </a:avLst>
                </a:prstGeom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12700" h="254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01" name="Rounded Rectangle 300"/>
                <p:cNvSpPr/>
                <p:nvPr/>
              </p:nvSpPr>
              <p:spPr>
                <a:xfrm rot="16200000">
                  <a:off x="11716510" y="4397931"/>
                  <a:ext cx="73820" cy="45720"/>
                </a:xfrm>
                <a:prstGeom prst="roundRect">
                  <a:avLst>
                    <a:gd name="adj" fmla="val 36364"/>
                  </a:avLst>
                </a:prstGeom>
                <a:scene3d>
                  <a:camera prst="orthographicFront" fov="0">
                    <a:rot lat="0" lon="0" rev="0"/>
                  </a:camera>
                  <a:lightRig rig="contrasting" dir="t">
                    <a:rot lat="0" lon="0" rev="12000000"/>
                  </a:lightRig>
                </a:scene3d>
                <a:sp3d prstMaterial="powder">
                  <a:bevelT w="12700" h="25400"/>
                </a:sp3d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</p:grpSp>
        <p:sp>
          <p:nvSpPr>
            <p:cNvPr id="309" name="TextBox 308"/>
            <p:cNvSpPr txBox="1"/>
            <p:nvPr/>
          </p:nvSpPr>
          <p:spPr>
            <a:xfrm>
              <a:off x="5273018" y="3173756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Search</a:t>
              </a: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7083467" y="3173756"/>
              <a:ext cx="5838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List</a:t>
              </a: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8517868" y="3173756"/>
              <a:ext cx="9701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Pricing</a:t>
              </a:r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10272907" y="3173756"/>
              <a:ext cx="7475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Offer</a:t>
              </a:r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775275" y="5418358"/>
              <a:ext cx="6394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Ads</a:t>
              </a: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1827887" y="5418358"/>
              <a:ext cx="13532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Messages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3490942" y="5418358"/>
              <a:ext cx="15816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Marketplace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338406" y="5418358"/>
              <a:ext cx="12121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Coupons</a:t>
              </a: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10293714" y="5418358"/>
              <a:ext cx="13003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Customer</a:t>
              </a:r>
              <a:br>
                <a:rPr lang="en-US" sz="2000" dirty="0" smtClean="0">
                  <a:solidFill>
                    <a:schemeClr val="bg1"/>
                  </a:solidFill>
                </a:rPr>
              </a:br>
              <a:r>
                <a:rPr lang="en-US" sz="2000" dirty="0" smtClean="0">
                  <a:solidFill>
                    <a:schemeClr val="bg1"/>
                  </a:solidFill>
                </a:rPr>
                <a:t>Service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493876" y="3173756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Catalog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759092" y="1925273"/>
            <a:ext cx="2259460" cy="1764064"/>
          </a:xfrm>
          <a:prstGeom prst="roundRect">
            <a:avLst>
              <a:gd name="adj" fmla="val 7034"/>
            </a:avLst>
          </a:prstGeom>
          <a:noFill/>
          <a:ln w="41275">
            <a:solidFill>
              <a:srgbClr val="FFC000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ounded Rectangle 154"/>
          <p:cNvSpPr/>
          <p:nvPr/>
        </p:nvSpPr>
        <p:spPr>
          <a:xfrm>
            <a:off x="6716389" y="4256411"/>
            <a:ext cx="1640520" cy="1658118"/>
          </a:xfrm>
          <a:prstGeom prst="roundRect">
            <a:avLst>
              <a:gd name="adj" fmla="val 7034"/>
            </a:avLst>
          </a:prstGeom>
          <a:noFill/>
          <a:ln w="41275">
            <a:solidFill>
              <a:srgbClr val="FFC000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ounded Rectangle 155"/>
          <p:cNvSpPr/>
          <p:nvPr/>
        </p:nvSpPr>
        <p:spPr>
          <a:xfrm>
            <a:off x="8387113" y="4256411"/>
            <a:ext cx="1885793" cy="1658118"/>
          </a:xfrm>
          <a:prstGeom prst="roundRect">
            <a:avLst>
              <a:gd name="adj" fmla="val 7034"/>
            </a:avLst>
          </a:prstGeom>
          <a:noFill/>
          <a:ln w="41275">
            <a:solidFill>
              <a:srgbClr val="FFC000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431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5" grpId="0" animBg="1"/>
      <p:bldP spid="155" grpId="1" animBg="1"/>
      <p:bldP spid="1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Multi-</a:t>
            </a:r>
            <a:r>
              <a:rPr lang="en-US" dirty="0" err="1" smtClean="0"/>
              <a:t>CHannel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051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Channel</a:t>
            </a:r>
            <a:br>
              <a:rPr lang="en-US" dirty="0" smtClean="0"/>
            </a:br>
            <a:r>
              <a:rPr lang="en-US" sz="3200" b="0" dirty="0" smtClean="0"/>
              <a:t>Sales outlet or a means to drive traffic to a sales outlet</a:t>
            </a:r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1291463" y="2905230"/>
            <a:ext cx="1656441" cy="493752"/>
          </a:xfrm>
          <a:prstGeom prst="roundRect">
            <a:avLst>
              <a:gd name="adj" fmla="val 16811"/>
            </a:avLst>
          </a:prstGeom>
          <a:noFill/>
        </p:spPr>
        <p:txBody>
          <a:bodyPr wrap="none" lIns="91440" tIns="9144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Online Store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30758" y="2905230"/>
            <a:ext cx="1803242" cy="493752"/>
          </a:xfrm>
          <a:prstGeom prst="roundRect">
            <a:avLst>
              <a:gd name="adj" fmla="val 16811"/>
            </a:avLst>
          </a:prstGeom>
          <a:noFill/>
        </p:spPr>
        <p:txBody>
          <a:bodyPr wrap="square" lIns="91440" tIns="9144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Offline Store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54167" y="2905230"/>
            <a:ext cx="1626749" cy="493752"/>
          </a:xfrm>
          <a:prstGeom prst="roundRect">
            <a:avLst>
              <a:gd name="adj" fmla="val 16811"/>
            </a:avLst>
          </a:prstGeom>
          <a:noFill/>
        </p:spPr>
        <p:txBody>
          <a:bodyPr wrap="none" lIns="91440" tIns="9144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Marketplace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588522" y="2905230"/>
            <a:ext cx="2202428" cy="834271"/>
          </a:xfrm>
          <a:prstGeom prst="roundRect">
            <a:avLst>
              <a:gd name="adj" fmla="val 16811"/>
            </a:avLst>
          </a:prstGeom>
          <a:noFill/>
        </p:spPr>
        <p:txBody>
          <a:bodyPr wrap="none" lIns="91440" tIns="9144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Comparison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Shopping </a:t>
            </a:r>
            <a:r>
              <a:rPr lang="en-US" sz="2000" dirty="0">
                <a:solidFill>
                  <a:schemeClr val="bg1"/>
                </a:solidFill>
              </a:rPr>
              <a:t>Engine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705776" y="5471058"/>
            <a:ext cx="783901" cy="493752"/>
          </a:xfrm>
          <a:prstGeom prst="roundRect">
            <a:avLst>
              <a:gd name="adj" fmla="val 16811"/>
            </a:avLst>
          </a:prstGeom>
          <a:noFill/>
        </p:spPr>
        <p:txBody>
          <a:bodyPr wrap="none" lIns="91440" tIns="9144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SEM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541243" y="5396345"/>
            <a:ext cx="1702628" cy="493752"/>
          </a:xfrm>
          <a:prstGeom prst="roundRect">
            <a:avLst>
              <a:gd name="adj" fmla="val 16811"/>
            </a:avLst>
          </a:prstGeom>
          <a:noFill/>
        </p:spPr>
        <p:txBody>
          <a:bodyPr wrap="none" lIns="91440" tIns="9144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Social Media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124961" y="5396345"/>
            <a:ext cx="1570927" cy="493752"/>
          </a:xfrm>
          <a:prstGeom prst="roundRect">
            <a:avLst>
              <a:gd name="adj" fmla="val 16811"/>
            </a:avLst>
          </a:prstGeom>
          <a:noFill/>
        </p:spPr>
        <p:txBody>
          <a:bodyPr wrap="none" lIns="91440" tIns="9144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Display Ads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968667" y="5396345"/>
            <a:ext cx="1061148" cy="493752"/>
          </a:xfrm>
          <a:prstGeom prst="roundRect">
            <a:avLst>
              <a:gd name="adj" fmla="val 16811"/>
            </a:avLst>
          </a:prstGeom>
          <a:noFill/>
        </p:spPr>
        <p:txBody>
          <a:bodyPr wrap="none" lIns="91440" tIns="91440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Affiliate</a:t>
            </a:r>
          </a:p>
        </p:txBody>
      </p:sp>
      <p:grpSp>
        <p:nvGrpSpPr>
          <p:cNvPr id="35" name="Group 34"/>
          <p:cNvGrpSpPr/>
          <p:nvPr/>
        </p:nvGrpSpPr>
        <p:grpSpPr>
          <a:xfrm rot="2979317">
            <a:off x="1472395" y="4664903"/>
            <a:ext cx="1128135" cy="621244"/>
            <a:chOff x="7237379" y="5330757"/>
            <a:chExt cx="830242" cy="457200"/>
          </a:xfrm>
        </p:grpSpPr>
        <p:sp>
          <p:nvSpPr>
            <p:cNvPr id="36" name="Rectangle 35"/>
            <p:cNvSpPr/>
            <p:nvPr/>
          </p:nvSpPr>
          <p:spPr>
            <a:xfrm>
              <a:off x="7577843" y="5525311"/>
              <a:ext cx="214008" cy="107004"/>
            </a:xfrm>
            <a:prstGeom prst="rect">
              <a:avLst/>
            </a:prstGeom>
            <a:gradFill>
              <a:gsLst>
                <a:gs pos="0">
                  <a:schemeClr val="bg2">
                    <a:lumMod val="75000"/>
                  </a:schemeClr>
                </a:gs>
                <a:gs pos="60000">
                  <a:schemeClr val="bg2"/>
                </a:gs>
                <a:gs pos="100000">
                  <a:schemeClr val="bg2">
                    <a:lumMod val="90000"/>
                  </a:schemeClr>
                </a:gs>
              </a:gsLst>
            </a:gradFill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7" name="Oval 36"/>
            <p:cNvSpPr/>
            <p:nvPr/>
          </p:nvSpPr>
          <p:spPr>
            <a:xfrm>
              <a:off x="7305472" y="5379395"/>
              <a:ext cx="340468" cy="340468"/>
            </a:xfrm>
            <a:prstGeom prst="ellipse">
              <a:avLst/>
            </a:prstGeom>
            <a:gradFill flip="none" rotWithShape="1">
              <a:lin ang="5400000" scaled="1"/>
              <a:tileRect/>
            </a:gradFill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8" name="Donut 37"/>
            <p:cNvSpPr/>
            <p:nvPr/>
          </p:nvSpPr>
          <p:spPr>
            <a:xfrm>
              <a:off x="7237379" y="5330757"/>
              <a:ext cx="457200" cy="457200"/>
            </a:xfrm>
            <a:prstGeom prst="donut">
              <a:avLst>
                <a:gd name="adj" fmla="val 15196"/>
              </a:avLst>
            </a:prstGeom>
            <a:gradFill>
              <a:gsLst>
                <a:gs pos="0">
                  <a:schemeClr val="bg2">
                    <a:lumMod val="75000"/>
                  </a:schemeClr>
                </a:gs>
                <a:gs pos="60000">
                  <a:schemeClr val="bg2"/>
                </a:gs>
                <a:gs pos="100000">
                  <a:schemeClr val="bg2">
                    <a:lumMod val="90000"/>
                  </a:schemeClr>
                </a:gs>
              </a:gsLst>
            </a:gradFill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9" name="Round Same Side Corner Rectangle 38"/>
            <p:cNvSpPr/>
            <p:nvPr/>
          </p:nvSpPr>
          <p:spPr>
            <a:xfrm rot="5400000">
              <a:off x="7867358" y="5440918"/>
              <a:ext cx="126206" cy="274320"/>
            </a:xfrm>
            <a:prstGeom prst="round2SameRect">
              <a:avLst>
                <a:gd name="adj1" fmla="val 50000"/>
                <a:gd name="adj2" fmla="val 0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821404" y="4398486"/>
            <a:ext cx="439753" cy="963992"/>
            <a:chOff x="880906" y="3083979"/>
            <a:chExt cx="1327030" cy="2909008"/>
          </a:xfrm>
        </p:grpSpPr>
        <p:pic>
          <p:nvPicPr>
            <p:cNvPr id="65" name="Picture 3" descr="\\psf\Home\Graphic Tank\44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6" b="13869"/>
            <a:stretch/>
          </p:blipFill>
          <p:spPr bwMode="auto">
            <a:xfrm>
              <a:off x="880906" y="3092771"/>
              <a:ext cx="1327030" cy="2900216"/>
            </a:xfrm>
            <a:prstGeom prst="rect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2000" endA="300" endPos="8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6" name="Group 65"/>
            <p:cNvGrpSpPr/>
            <p:nvPr/>
          </p:nvGrpSpPr>
          <p:grpSpPr>
            <a:xfrm>
              <a:off x="880906" y="3083979"/>
              <a:ext cx="1327030" cy="1327030"/>
              <a:chOff x="3529775" y="3228023"/>
              <a:chExt cx="1283677" cy="1283677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3529775" y="3228023"/>
                <a:ext cx="1283677" cy="128367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45000"/>
                      <a:satMod val="155000"/>
                    </a:schemeClr>
                  </a:gs>
                  <a:gs pos="60000">
                    <a:schemeClr val="accent4">
                      <a:shade val="95000"/>
                      <a:satMod val="150000"/>
                    </a:schemeClr>
                  </a:gs>
                  <a:gs pos="100000">
                    <a:schemeClr val="accent4">
                      <a:tint val="87000"/>
                      <a:satMod val="25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4312629" y="3596054"/>
                <a:ext cx="237392" cy="2373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5000"/>
                    </a:schemeClr>
                  </a:gs>
                  <a:gs pos="60000">
                    <a:schemeClr val="tx1">
                      <a:alpha val="49000"/>
                    </a:schemeClr>
                  </a:gs>
                  <a:gs pos="100000">
                    <a:schemeClr val="tx1">
                      <a:alpha val="5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 69"/>
              <p:cNvSpPr/>
              <p:nvPr/>
            </p:nvSpPr>
            <p:spPr>
              <a:xfrm>
                <a:off x="3580979" y="3282783"/>
                <a:ext cx="1064380" cy="612210"/>
              </a:xfrm>
              <a:custGeom>
                <a:avLst/>
                <a:gdLst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616806 h 616806"/>
                  <a:gd name="connsiteX1" fmla="*/ 395653 w 1063869"/>
                  <a:gd name="connsiteY1" fmla="*/ 27721 h 616806"/>
                  <a:gd name="connsiteX2" fmla="*/ 1063869 w 1063869"/>
                  <a:gd name="connsiteY2" fmla="*/ 282698 h 616806"/>
                  <a:gd name="connsiteX3" fmla="*/ 0 w 1063869"/>
                  <a:gd name="connsiteY3" fmla="*/ 616806 h 616806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4380" h="612210">
                    <a:moveTo>
                      <a:pt x="0" y="612210"/>
                    </a:moveTo>
                    <a:cubicBezTo>
                      <a:pt x="8792" y="600486"/>
                      <a:pt x="0" y="201902"/>
                      <a:pt x="395653" y="23125"/>
                    </a:cubicBezTo>
                    <a:cubicBezTo>
                      <a:pt x="776653" y="-94106"/>
                      <a:pt x="1078522" y="272241"/>
                      <a:pt x="1063869" y="278102"/>
                    </a:cubicBezTo>
                    <a:cubicBezTo>
                      <a:pt x="594946" y="160871"/>
                      <a:pt x="301869" y="324995"/>
                      <a:pt x="0" y="6122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Pie 66"/>
            <p:cNvSpPr/>
            <p:nvPr/>
          </p:nvSpPr>
          <p:spPr>
            <a:xfrm>
              <a:off x="1070042" y="3472775"/>
              <a:ext cx="963038" cy="749032"/>
            </a:xfrm>
            <a:prstGeom prst="pie">
              <a:avLst>
                <a:gd name="adj1" fmla="val 0"/>
                <a:gd name="adj2" fmla="val 10800004"/>
              </a:avLst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620516" y="4430612"/>
            <a:ext cx="1614761" cy="780597"/>
            <a:chOff x="667369" y="2493427"/>
            <a:chExt cx="563518" cy="272412"/>
          </a:xfrm>
        </p:grpSpPr>
        <p:sp>
          <p:nvSpPr>
            <p:cNvPr id="78" name="Oval Callout 77"/>
            <p:cNvSpPr/>
            <p:nvPr/>
          </p:nvSpPr>
          <p:spPr>
            <a:xfrm>
              <a:off x="830282" y="2493427"/>
              <a:ext cx="400605" cy="272412"/>
            </a:xfrm>
            <a:prstGeom prst="wedgeEllipseCallout">
              <a:avLst>
                <a:gd name="adj1" fmla="val -7500"/>
                <a:gd name="adj2" fmla="val 74265"/>
              </a:avLst>
            </a:pr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/>
            </a:scene3d>
            <a:sp3d prstMaterial="powder">
              <a:bevelT w="44450" h="127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844435" y="2510047"/>
              <a:ext cx="353625" cy="15805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3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Callout 79"/>
            <p:cNvSpPr/>
            <p:nvPr/>
          </p:nvSpPr>
          <p:spPr>
            <a:xfrm flipH="1">
              <a:off x="667369" y="2546127"/>
              <a:ext cx="267070" cy="211699"/>
            </a:xfrm>
            <a:prstGeom prst="wedgeEllipseCallout">
              <a:avLst>
                <a:gd name="adj1" fmla="val -35827"/>
                <a:gd name="adj2" fmla="val 66422"/>
              </a:avLst>
            </a:prstGeom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681656" y="2561850"/>
              <a:ext cx="208932" cy="95876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3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6041752" y="1943100"/>
            <a:ext cx="1711598" cy="998935"/>
            <a:chOff x="1307827" y="2124075"/>
            <a:chExt cx="1873524" cy="1037035"/>
          </a:xfrm>
        </p:grpSpPr>
        <p:grpSp>
          <p:nvGrpSpPr>
            <p:cNvPr id="83" name="Group 82"/>
            <p:cNvGrpSpPr/>
            <p:nvPr/>
          </p:nvGrpSpPr>
          <p:grpSpPr>
            <a:xfrm>
              <a:off x="1307827" y="2283906"/>
              <a:ext cx="1054374" cy="802192"/>
              <a:chOff x="3841476" y="3256087"/>
              <a:chExt cx="1216299" cy="925388"/>
            </a:xfrm>
          </p:grpSpPr>
          <p:sp>
            <p:nvSpPr>
              <p:cNvPr id="114" name="TextBox 113"/>
              <p:cNvSpPr txBox="1"/>
              <p:nvPr/>
            </p:nvSpPr>
            <p:spPr>
              <a:xfrm>
                <a:off x="3861457" y="3307106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Catalog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879577" y="3440971"/>
                <a:ext cx="1121048" cy="740503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45000"/>
                    </a:schemeClr>
                  </a:gs>
                  <a:gs pos="60000">
                    <a:schemeClr val="bg2">
                      <a:lumMod val="66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851002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2"/>
                  </a:gs>
                  <a:gs pos="63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022452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65000"/>
                    </a:schemeClr>
                  </a:gs>
                  <a:gs pos="98750">
                    <a:schemeClr val="bg2">
                      <a:lumMod val="52000"/>
                      <a:lumOff val="48000"/>
                    </a:schemeClr>
                  </a:gs>
                  <a:gs pos="0">
                    <a:schemeClr val="bg2">
                      <a:lumMod val="86000"/>
                      <a:lumOff val="14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4193902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6">
                      <a:lumMod val="94000"/>
                      <a:lumOff val="6000"/>
                    </a:schemeClr>
                  </a:gs>
                  <a:gs pos="63000">
                    <a:schemeClr val="accent6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435582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452727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2"/>
                  </a:gs>
                  <a:gs pos="63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469872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487017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2"/>
                  </a:gs>
                  <a:gs pos="63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841476" y="3256087"/>
                <a:ext cx="1216299" cy="6667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4000"/>
                    </a:schemeClr>
                  </a:gs>
                  <a:gs pos="60000">
                    <a:schemeClr val="bg2">
                      <a:lumMod val="52000"/>
                    </a:schemeClr>
                  </a:gs>
                  <a:gs pos="100000">
                    <a:schemeClr val="bg2">
                      <a:lumMod val="42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46251" y="3743325"/>
                <a:ext cx="568599" cy="31432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4000"/>
                    </a:schemeClr>
                  </a:gs>
                  <a:gs pos="60000">
                    <a:schemeClr val="bg2">
                      <a:lumMod val="52000"/>
                    </a:schemeClr>
                  </a:gs>
                  <a:gs pos="100000">
                    <a:schemeClr val="bg2">
                      <a:lumMod val="42000"/>
                    </a:schemeClr>
                  </a:gs>
                </a:gsLst>
              </a:gradFill>
              <a:effectLst>
                <a:innerShdw blurRad="38100" dist="12700" dir="13500000">
                  <a:prstClr val="black">
                    <a:alpha val="50000"/>
                  </a:prstClr>
                </a:inn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591050" y="3743325"/>
                <a:ext cx="304800" cy="43815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4000"/>
                    </a:schemeClr>
                  </a:gs>
                  <a:gs pos="60000">
                    <a:schemeClr val="bg2">
                      <a:lumMod val="52000"/>
                    </a:schemeClr>
                  </a:gs>
                  <a:gs pos="100000">
                    <a:schemeClr val="bg2">
                      <a:lumMod val="42000"/>
                    </a:schemeClr>
                  </a:gs>
                </a:gsLst>
              </a:gradFill>
              <a:effectLst>
                <a:innerShdw blurRad="38100" dist="12700" dir="13500000">
                  <a:prstClr val="black">
                    <a:alpha val="50000"/>
                  </a:prstClr>
                </a:inn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10125" y="3876675"/>
                <a:ext cx="47625" cy="14287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4552950" y="4126231"/>
                <a:ext cx="390525" cy="45719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2126977" y="2293431"/>
              <a:ext cx="1054374" cy="802192"/>
              <a:chOff x="3841476" y="3256087"/>
              <a:chExt cx="1216299" cy="925388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3861457" y="3307106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Catalog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3879577" y="3440971"/>
                <a:ext cx="1121048" cy="740503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45000"/>
                    </a:schemeClr>
                  </a:gs>
                  <a:gs pos="60000">
                    <a:schemeClr val="bg2">
                      <a:lumMod val="66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3851002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6">
                      <a:lumMod val="94000"/>
                      <a:lumOff val="6000"/>
                    </a:schemeClr>
                  </a:gs>
                  <a:gs pos="63000">
                    <a:schemeClr val="accent6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022452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4193902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6">
                      <a:lumMod val="94000"/>
                      <a:lumOff val="6000"/>
                    </a:schemeClr>
                  </a:gs>
                  <a:gs pos="63000">
                    <a:schemeClr val="accent6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435582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52727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2"/>
                  </a:gs>
                  <a:gs pos="63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69872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65000"/>
                    </a:schemeClr>
                  </a:gs>
                  <a:gs pos="98750">
                    <a:schemeClr val="bg2">
                      <a:lumMod val="52000"/>
                      <a:lumOff val="48000"/>
                    </a:schemeClr>
                  </a:gs>
                  <a:gs pos="0">
                    <a:schemeClr val="bg2">
                      <a:lumMod val="86000"/>
                      <a:lumOff val="14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017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2"/>
                  </a:gs>
                  <a:gs pos="63000">
                    <a:schemeClr val="accent2">
                      <a:lumMod val="75000"/>
                    </a:schemeClr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3841476" y="3256087"/>
                <a:ext cx="1216299" cy="6667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4000"/>
                    </a:schemeClr>
                  </a:gs>
                  <a:gs pos="60000">
                    <a:schemeClr val="bg2">
                      <a:lumMod val="52000"/>
                    </a:schemeClr>
                  </a:gs>
                  <a:gs pos="100000">
                    <a:schemeClr val="bg2">
                      <a:lumMod val="42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3946251" y="3743325"/>
                <a:ext cx="568599" cy="31432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4000"/>
                    </a:schemeClr>
                  </a:gs>
                  <a:gs pos="60000">
                    <a:schemeClr val="bg2">
                      <a:lumMod val="52000"/>
                    </a:schemeClr>
                  </a:gs>
                  <a:gs pos="100000">
                    <a:schemeClr val="bg2">
                      <a:lumMod val="42000"/>
                    </a:schemeClr>
                  </a:gs>
                </a:gsLst>
              </a:gradFill>
              <a:effectLst>
                <a:innerShdw blurRad="38100" dist="12700" dir="13500000">
                  <a:prstClr val="black">
                    <a:alpha val="50000"/>
                  </a:prstClr>
                </a:inn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4591050" y="3743325"/>
                <a:ext cx="304800" cy="43815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4000"/>
                    </a:schemeClr>
                  </a:gs>
                  <a:gs pos="60000">
                    <a:schemeClr val="bg2">
                      <a:lumMod val="52000"/>
                    </a:schemeClr>
                  </a:gs>
                  <a:gs pos="100000">
                    <a:schemeClr val="bg2">
                      <a:lumMod val="42000"/>
                    </a:schemeClr>
                  </a:gs>
                </a:gsLst>
              </a:gradFill>
              <a:effectLst>
                <a:innerShdw blurRad="38100" dist="12700" dir="13500000">
                  <a:prstClr val="black">
                    <a:alpha val="50000"/>
                  </a:prstClr>
                </a:inn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810125" y="3876675"/>
                <a:ext cx="47625" cy="14287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552950" y="4126231"/>
                <a:ext cx="390525" cy="45719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45000"/>
                    </a:schemeClr>
                  </a:gs>
                  <a:gs pos="60000">
                    <a:schemeClr val="bg2">
                      <a:lumMod val="66000"/>
                    </a:schemeClr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593576" y="2124075"/>
              <a:ext cx="1216299" cy="1037035"/>
              <a:chOff x="3841476" y="3267075"/>
              <a:chExt cx="1216299" cy="921809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3861457" y="3307106"/>
                <a:ext cx="1069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</a:rPr>
                  <a:t>Catalog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879577" y="3440971"/>
                <a:ext cx="1121048" cy="740503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851002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6">
                      <a:lumMod val="94000"/>
                      <a:lumOff val="6000"/>
                    </a:schemeClr>
                  </a:gs>
                  <a:gs pos="63000">
                    <a:schemeClr val="accent6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022452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193902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6">
                      <a:lumMod val="94000"/>
                      <a:lumOff val="6000"/>
                    </a:schemeClr>
                  </a:gs>
                  <a:gs pos="63000">
                    <a:schemeClr val="accent6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435582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452727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6">
                      <a:lumMod val="94000"/>
                      <a:lumOff val="6000"/>
                    </a:schemeClr>
                  </a:gs>
                  <a:gs pos="63000">
                    <a:schemeClr val="accent6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469872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4870177" y="3269522"/>
                <a:ext cx="168548" cy="407128"/>
              </a:xfrm>
              <a:prstGeom prst="rect">
                <a:avLst/>
              </a:prstGeom>
              <a:gradFill flip="none" rotWithShape="1">
                <a:gsLst>
                  <a:gs pos="2000">
                    <a:schemeClr val="accent6">
                      <a:lumMod val="94000"/>
                      <a:lumOff val="6000"/>
                    </a:schemeClr>
                  </a:gs>
                  <a:gs pos="63000">
                    <a:schemeClr val="accent6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3841476" y="3267075"/>
                <a:ext cx="1216299" cy="6667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4000"/>
                    </a:schemeClr>
                  </a:gs>
                  <a:gs pos="60000">
                    <a:schemeClr val="bg2">
                      <a:lumMod val="52000"/>
                    </a:schemeClr>
                  </a:gs>
                  <a:gs pos="100000">
                    <a:schemeClr val="bg2">
                      <a:lumMod val="42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3946251" y="3743325"/>
                <a:ext cx="568599" cy="31432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4000"/>
                    </a:schemeClr>
                  </a:gs>
                  <a:gs pos="60000">
                    <a:schemeClr val="bg2">
                      <a:lumMod val="52000"/>
                    </a:schemeClr>
                  </a:gs>
                  <a:gs pos="100000">
                    <a:schemeClr val="bg2">
                      <a:lumMod val="42000"/>
                    </a:schemeClr>
                  </a:gs>
                </a:gsLst>
              </a:gradFill>
              <a:effectLst>
                <a:innerShdw blurRad="38100" dist="12700" dir="13500000">
                  <a:prstClr val="black">
                    <a:alpha val="50000"/>
                  </a:prstClr>
                </a:inn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4591050" y="3743325"/>
                <a:ext cx="304800" cy="438150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24000"/>
                    </a:schemeClr>
                  </a:gs>
                  <a:gs pos="60000">
                    <a:schemeClr val="bg2">
                      <a:lumMod val="52000"/>
                    </a:schemeClr>
                  </a:gs>
                  <a:gs pos="100000">
                    <a:schemeClr val="bg2">
                      <a:lumMod val="42000"/>
                    </a:schemeClr>
                  </a:gs>
                </a:gsLst>
              </a:gradFill>
              <a:effectLst>
                <a:innerShdw blurRad="38100" dist="12700" dir="13500000">
                  <a:prstClr val="black">
                    <a:alpha val="50000"/>
                  </a:prstClr>
                </a:inn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4810125" y="3876675"/>
                <a:ext cx="47625" cy="142875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552950" y="4143165"/>
                <a:ext cx="390525" cy="45719"/>
              </a:xfrm>
              <a:prstGeom prst="rect">
                <a:avLst/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60000">
                    <a:schemeClr val="bg2"/>
                  </a:gs>
                  <a:gs pos="100000">
                    <a:schemeClr val="bg2">
                      <a:lumMod val="90000"/>
                    </a:schemeClr>
                  </a:gs>
                </a:gsLst>
              </a:gradFill>
              <a:effectLst>
                <a:outerShdw blurRad="25400" dist="127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grpSp>
        <p:nvGrpSpPr>
          <p:cNvPr id="177" name="Group 176"/>
          <p:cNvGrpSpPr/>
          <p:nvPr/>
        </p:nvGrpSpPr>
        <p:grpSpPr>
          <a:xfrm>
            <a:off x="3810784" y="1943100"/>
            <a:ext cx="1294616" cy="998935"/>
            <a:chOff x="3841476" y="3267075"/>
            <a:chExt cx="1216299" cy="921809"/>
          </a:xfrm>
        </p:grpSpPr>
        <p:sp>
          <p:nvSpPr>
            <p:cNvPr id="178" name="TextBox 177"/>
            <p:cNvSpPr txBox="1"/>
            <p:nvPr/>
          </p:nvSpPr>
          <p:spPr>
            <a:xfrm>
              <a:off x="3861457" y="3307106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Catalog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879577" y="3440971"/>
              <a:ext cx="1121048" cy="740503"/>
            </a:xfrm>
            <a:prstGeom prst="rect">
              <a:avLst/>
            </a:prstGeom>
            <a:gradFill>
              <a:gsLst>
                <a:gs pos="0">
                  <a:schemeClr val="bg2">
                    <a:lumMod val="75000"/>
                  </a:schemeClr>
                </a:gs>
                <a:gs pos="60000">
                  <a:schemeClr val="bg2"/>
                </a:gs>
                <a:gs pos="100000">
                  <a:schemeClr val="bg2">
                    <a:lumMod val="90000"/>
                  </a:schemeClr>
                </a:gs>
              </a:gsLst>
            </a:gradFill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3851002" y="3269522"/>
              <a:ext cx="168548" cy="407128"/>
            </a:xfrm>
            <a:prstGeom prst="rect">
              <a:avLst/>
            </a:prstGeom>
            <a:gradFill flip="none" rotWithShape="1">
              <a:gsLst>
                <a:gs pos="58000">
                  <a:srgbClr val="659A2A"/>
                </a:gs>
                <a:gs pos="0">
                  <a:srgbClr val="84D14F"/>
                </a:gs>
                <a:gs pos="100000">
                  <a:srgbClr val="84D14F"/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50800" h="1905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4022452" y="3269522"/>
              <a:ext cx="168548" cy="407128"/>
            </a:xfrm>
            <a:prstGeom prst="rect">
              <a:avLst/>
            </a:prstGeom>
            <a:gradFill flip="none" rotWithShape="1">
              <a:gsLst>
                <a:gs pos="59000">
                  <a:schemeClr val="bg2">
                    <a:lumMod val="94000"/>
                    <a:lumOff val="6000"/>
                  </a:schemeClr>
                </a:gs>
                <a:gs pos="98750">
                  <a:schemeClr val="bg2">
                    <a:lumMod val="0"/>
                    <a:lumOff val="100000"/>
                  </a:schemeClr>
                </a:gs>
                <a:gs pos="0">
                  <a:schemeClr val="bg2">
                    <a:lumMod val="31000"/>
                    <a:lumOff val="69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4193902" y="3269522"/>
              <a:ext cx="168548" cy="407128"/>
            </a:xfrm>
            <a:prstGeom prst="rect">
              <a:avLst/>
            </a:prstGeom>
            <a:gradFill flip="none" rotWithShape="1">
              <a:gsLst>
                <a:gs pos="58000">
                  <a:srgbClr val="659A2A"/>
                </a:gs>
                <a:gs pos="0">
                  <a:srgbClr val="84D14F"/>
                </a:gs>
                <a:gs pos="100000">
                  <a:srgbClr val="84D14F"/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50800" h="1905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4355827" y="3269522"/>
              <a:ext cx="168548" cy="407128"/>
            </a:xfrm>
            <a:prstGeom prst="rect">
              <a:avLst/>
            </a:prstGeom>
            <a:gradFill flip="none" rotWithShape="1">
              <a:gsLst>
                <a:gs pos="59000">
                  <a:schemeClr val="bg2">
                    <a:lumMod val="94000"/>
                    <a:lumOff val="6000"/>
                  </a:schemeClr>
                </a:gs>
                <a:gs pos="98750">
                  <a:schemeClr val="bg2">
                    <a:lumMod val="0"/>
                    <a:lumOff val="100000"/>
                  </a:schemeClr>
                </a:gs>
                <a:gs pos="0">
                  <a:schemeClr val="bg2">
                    <a:lumMod val="31000"/>
                    <a:lumOff val="69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527277" y="3269522"/>
              <a:ext cx="168548" cy="407128"/>
            </a:xfrm>
            <a:prstGeom prst="rect">
              <a:avLst/>
            </a:prstGeom>
            <a:gradFill flip="none" rotWithShape="1">
              <a:gsLst>
                <a:gs pos="58000">
                  <a:srgbClr val="659A2A"/>
                </a:gs>
                <a:gs pos="0">
                  <a:srgbClr val="84D14F"/>
                </a:gs>
                <a:gs pos="100000">
                  <a:srgbClr val="84D14F"/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50800" h="1905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4698727" y="3269522"/>
              <a:ext cx="168548" cy="407128"/>
            </a:xfrm>
            <a:prstGeom prst="rect">
              <a:avLst/>
            </a:prstGeom>
            <a:gradFill flip="none" rotWithShape="1">
              <a:gsLst>
                <a:gs pos="59000">
                  <a:schemeClr val="bg2">
                    <a:lumMod val="94000"/>
                    <a:lumOff val="6000"/>
                  </a:schemeClr>
                </a:gs>
                <a:gs pos="98750">
                  <a:schemeClr val="bg2">
                    <a:lumMod val="0"/>
                    <a:lumOff val="100000"/>
                  </a:schemeClr>
                </a:gs>
                <a:gs pos="0">
                  <a:schemeClr val="bg2">
                    <a:lumMod val="31000"/>
                    <a:lumOff val="69000"/>
                  </a:schemeClr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870177" y="3269522"/>
              <a:ext cx="168548" cy="407128"/>
            </a:xfrm>
            <a:prstGeom prst="rect">
              <a:avLst/>
            </a:prstGeom>
            <a:gradFill flip="none" rotWithShape="1">
              <a:gsLst>
                <a:gs pos="58000">
                  <a:srgbClr val="659A2A"/>
                </a:gs>
                <a:gs pos="0">
                  <a:srgbClr val="84D14F"/>
                </a:gs>
                <a:gs pos="100000">
                  <a:srgbClr val="84D14F"/>
                </a:gs>
              </a:gsLst>
              <a:lin ang="162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50800" h="1905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3841476" y="3267075"/>
              <a:ext cx="1216299" cy="66675"/>
            </a:xfrm>
            <a:prstGeom prst="rect">
              <a:avLst/>
            </a:prstGeom>
            <a:gradFill>
              <a:gsLst>
                <a:gs pos="0">
                  <a:schemeClr val="bg2">
                    <a:lumMod val="24000"/>
                  </a:schemeClr>
                </a:gs>
                <a:gs pos="60000">
                  <a:schemeClr val="bg2">
                    <a:lumMod val="52000"/>
                  </a:schemeClr>
                </a:gs>
                <a:gs pos="100000">
                  <a:schemeClr val="bg2">
                    <a:lumMod val="42000"/>
                  </a:schemeClr>
                </a:gs>
              </a:gsLst>
            </a:gradFill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946251" y="3743325"/>
              <a:ext cx="568599" cy="314325"/>
            </a:xfrm>
            <a:prstGeom prst="rect">
              <a:avLst/>
            </a:prstGeom>
            <a:gradFill>
              <a:gsLst>
                <a:gs pos="0">
                  <a:schemeClr val="bg2">
                    <a:lumMod val="24000"/>
                  </a:schemeClr>
                </a:gs>
                <a:gs pos="60000">
                  <a:schemeClr val="bg2">
                    <a:lumMod val="52000"/>
                  </a:schemeClr>
                </a:gs>
                <a:gs pos="100000">
                  <a:schemeClr val="bg2">
                    <a:lumMod val="42000"/>
                  </a:schemeClr>
                </a:gs>
              </a:gsLst>
            </a:gradFill>
            <a:effectLst>
              <a:innerShdw blurRad="38100" dist="12700" dir="13500000">
                <a:prstClr val="black">
                  <a:alpha val="50000"/>
                </a:prstClr>
              </a:inn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591050" y="3743325"/>
              <a:ext cx="304800" cy="438150"/>
            </a:xfrm>
            <a:prstGeom prst="rect">
              <a:avLst/>
            </a:prstGeom>
            <a:gradFill>
              <a:gsLst>
                <a:gs pos="0">
                  <a:schemeClr val="bg2">
                    <a:lumMod val="24000"/>
                  </a:schemeClr>
                </a:gs>
                <a:gs pos="60000">
                  <a:schemeClr val="bg2">
                    <a:lumMod val="52000"/>
                  </a:schemeClr>
                </a:gs>
                <a:gs pos="100000">
                  <a:schemeClr val="bg2">
                    <a:lumMod val="42000"/>
                  </a:schemeClr>
                </a:gs>
              </a:gsLst>
            </a:gradFill>
            <a:effectLst>
              <a:innerShdw blurRad="38100" dist="12700" dir="13500000">
                <a:prstClr val="black">
                  <a:alpha val="50000"/>
                </a:prstClr>
              </a:inn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4810125" y="3876675"/>
              <a:ext cx="47625" cy="142875"/>
            </a:xfrm>
            <a:prstGeom prst="rect">
              <a:avLst/>
            </a:prstGeom>
            <a:gradFill>
              <a:gsLst>
                <a:gs pos="0">
                  <a:schemeClr val="bg2">
                    <a:lumMod val="75000"/>
                  </a:schemeClr>
                </a:gs>
                <a:gs pos="60000">
                  <a:schemeClr val="bg2"/>
                </a:gs>
                <a:gs pos="100000">
                  <a:schemeClr val="bg2">
                    <a:lumMod val="90000"/>
                  </a:schemeClr>
                </a:gs>
              </a:gsLst>
            </a:gradFill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4552950" y="4143165"/>
              <a:ext cx="390525" cy="45719"/>
            </a:xfrm>
            <a:prstGeom prst="rect">
              <a:avLst/>
            </a:prstGeom>
            <a:gradFill>
              <a:gsLst>
                <a:gs pos="0">
                  <a:schemeClr val="bg2">
                    <a:lumMod val="75000"/>
                  </a:schemeClr>
                </a:gs>
                <a:gs pos="60000">
                  <a:schemeClr val="bg2"/>
                </a:gs>
                <a:gs pos="100000">
                  <a:schemeClr val="bg2">
                    <a:lumMod val="90000"/>
                  </a:schemeClr>
                </a:gs>
              </a:gsLst>
            </a:gradFill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8839279" y="1819275"/>
            <a:ext cx="1552495" cy="1123950"/>
            <a:chOff x="5915104" y="104775"/>
            <a:chExt cx="1552495" cy="1123950"/>
          </a:xfrm>
        </p:grpSpPr>
        <p:sp>
          <p:nvSpPr>
            <p:cNvPr id="238" name="TextBox 237"/>
            <p:cNvSpPr txBox="1"/>
            <p:nvPr/>
          </p:nvSpPr>
          <p:spPr>
            <a:xfrm>
              <a:off x="6258003" y="342901"/>
              <a:ext cx="1047672" cy="800100"/>
            </a:xfrm>
            <a:prstGeom prst="roundRect">
              <a:avLst>
                <a:gd name="adj" fmla="val 6025"/>
              </a:avLst>
            </a:prstGeom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6"/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50800" h="1905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3200"/>
              </a:lvl1pPr>
            </a:lstStyle>
            <a:p>
              <a:endParaRPr lang="en-US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5915104" y="545073"/>
              <a:ext cx="628572" cy="655078"/>
            </a:xfrm>
            <a:prstGeom prst="roundRect">
              <a:avLst>
                <a:gd name="adj" fmla="val 6025"/>
              </a:avLst>
            </a:prstGeom>
            <a:gradFill flip="none" rotWithShape="1">
              <a:lin ang="16200000" scaled="1"/>
              <a:tileRect/>
            </a:gradFill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3200"/>
              </a:lvl1pPr>
            </a:lstStyle>
            <a:p>
              <a:endParaRPr lang="en-US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6807970" y="809625"/>
              <a:ext cx="659629" cy="419100"/>
            </a:xfrm>
            <a:prstGeom prst="roundRect">
              <a:avLst>
                <a:gd name="adj" fmla="val 6025"/>
              </a:avLst>
            </a:prstGeom>
            <a:effectLst>
              <a:outerShdw blurRad="25400" dist="127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3200"/>
              </a:lvl1pPr>
            </a:lstStyle>
            <a:p>
              <a:endParaRPr lang="en-US" dirty="0"/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6600825" y="104775"/>
              <a:ext cx="361950" cy="390525"/>
              <a:chOff x="6600825" y="104775"/>
              <a:chExt cx="361950" cy="390525"/>
            </a:xfrm>
          </p:grpSpPr>
          <p:sp>
            <p:nvSpPr>
              <p:cNvPr id="232" name="Oval 231"/>
              <p:cNvSpPr/>
              <p:nvPr/>
            </p:nvSpPr>
            <p:spPr>
              <a:xfrm>
                <a:off x="6600825" y="4191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6886575" y="4191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Freeform 251"/>
              <p:cNvSpPr/>
              <p:nvPr/>
            </p:nvSpPr>
            <p:spPr>
              <a:xfrm>
                <a:off x="6638925" y="104775"/>
                <a:ext cx="285898" cy="352425"/>
              </a:xfrm>
              <a:custGeom>
                <a:avLst/>
                <a:gdLst>
                  <a:gd name="connsiteX0" fmla="*/ 0 w 285750"/>
                  <a:gd name="connsiteY0" fmla="*/ 352425 h 352425"/>
                  <a:gd name="connsiteX1" fmla="*/ 161925 w 285750"/>
                  <a:gd name="connsiteY1" fmla="*/ 0 h 352425"/>
                  <a:gd name="connsiteX2" fmla="*/ 285750 w 285750"/>
                  <a:gd name="connsiteY2" fmla="*/ 352425 h 352425"/>
                  <a:gd name="connsiteX0" fmla="*/ 0 w 285750"/>
                  <a:gd name="connsiteY0" fmla="*/ 352425 h 352425"/>
                  <a:gd name="connsiteX1" fmla="*/ 161925 w 285750"/>
                  <a:gd name="connsiteY1" fmla="*/ 0 h 352425"/>
                  <a:gd name="connsiteX2" fmla="*/ 285750 w 285750"/>
                  <a:gd name="connsiteY2" fmla="*/ 352425 h 352425"/>
                  <a:gd name="connsiteX0" fmla="*/ 0 w 285898"/>
                  <a:gd name="connsiteY0" fmla="*/ 352425 h 352425"/>
                  <a:gd name="connsiteX1" fmla="*/ 161925 w 285898"/>
                  <a:gd name="connsiteY1" fmla="*/ 0 h 352425"/>
                  <a:gd name="connsiteX2" fmla="*/ 285750 w 285898"/>
                  <a:gd name="connsiteY2" fmla="*/ 352425 h 352425"/>
                  <a:gd name="connsiteX0" fmla="*/ 0 w 285898"/>
                  <a:gd name="connsiteY0" fmla="*/ 352425 h 352425"/>
                  <a:gd name="connsiteX1" fmla="*/ 161925 w 285898"/>
                  <a:gd name="connsiteY1" fmla="*/ 0 h 352425"/>
                  <a:gd name="connsiteX2" fmla="*/ 285750 w 285898"/>
                  <a:gd name="connsiteY2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898" h="352425">
                    <a:moveTo>
                      <a:pt x="0" y="352425"/>
                    </a:moveTo>
                    <a:cubicBezTo>
                      <a:pt x="0" y="223837"/>
                      <a:pt x="28575" y="0"/>
                      <a:pt x="161925" y="0"/>
                    </a:cubicBezTo>
                    <a:cubicBezTo>
                      <a:pt x="295275" y="0"/>
                      <a:pt x="285750" y="252412"/>
                      <a:pt x="285750" y="352425"/>
                    </a:cubicBezTo>
                  </a:path>
                </a:pathLst>
              </a:custGeom>
              <a:noFill/>
              <a:ln w="34925" cap="rnd">
                <a:solidFill>
                  <a:schemeClr val="accent1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6057900" y="295275"/>
              <a:ext cx="361950" cy="390525"/>
              <a:chOff x="6600825" y="104775"/>
              <a:chExt cx="361950" cy="390525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6600825" y="4191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6886575" y="4191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Freeform 258"/>
              <p:cNvSpPr/>
              <p:nvPr/>
            </p:nvSpPr>
            <p:spPr>
              <a:xfrm>
                <a:off x="6638925" y="104775"/>
                <a:ext cx="285898" cy="352425"/>
              </a:xfrm>
              <a:custGeom>
                <a:avLst/>
                <a:gdLst>
                  <a:gd name="connsiteX0" fmla="*/ 0 w 285750"/>
                  <a:gd name="connsiteY0" fmla="*/ 352425 h 352425"/>
                  <a:gd name="connsiteX1" fmla="*/ 161925 w 285750"/>
                  <a:gd name="connsiteY1" fmla="*/ 0 h 352425"/>
                  <a:gd name="connsiteX2" fmla="*/ 285750 w 285750"/>
                  <a:gd name="connsiteY2" fmla="*/ 352425 h 352425"/>
                  <a:gd name="connsiteX0" fmla="*/ 0 w 285750"/>
                  <a:gd name="connsiteY0" fmla="*/ 352425 h 352425"/>
                  <a:gd name="connsiteX1" fmla="*/ 161925 w 285750"/>
                  <a:gd name="connsiteY1" fmla="*/ 0 h 352425"/>
                  <a:gd name="connsiteX2" fmla="*/ 285750 w 285750"/>
                  <a:gd name="connsiteY2" fmla="*/ 352425 h 352425"/>
                  <a:gd name="connsiteX0" fmla="*/ 0 w 285898"/>
                  <a:gd name="connsiteY0" fmla="*/ 352425 h 352425"/>
                  <a:gd name="connsiteX1" fmla="*/ 161925 w 285898"/>
                  <a:gd name="connsiteY1" fmla="*/ 0 h 352425"/>
                  <a:gd name="connsiteX2" fmla="*/ 285750 w 285898"/>
                  <a:gd name="connsiteY2" fmla="*/ 352425 h 352425"/>
                  <a:gd name="connsiteX0" fmla="*/ 0 w 285898"/>
                  <a:gd name="connsiteY0" fmla="*/ 352425 h 352425"/>
                  <a:gd name="connsiteX1" fmla="*/ 161925 w 285898"/>
                  <a:gd name="connsiteY1" fmla="*/ 0 h 352425"/>
                  <a:gd name="connsiteX2" fmla="*/ 285750 w 285898"/>
                  <a:gd name="connsiteY2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898" h="352425">
                    <a:moveTo>
                      <a:pt x="0" y="352425"/>
                    </a:moveTo>
                    <a:cubicBezTo>
                      <a:pt x="0" y="223837"/>
                      <a:pt x="28575" y="0"/>
                      <a:pt x="161925" y="0"/>
                    </a:cubicBezTo>
                    <a:cubicBezTo>
                      <a:pt x="295275" y="0"/>
                      <a:pt x="285750" y="252412"/>
                      <a:pt x="285750" y="352425"/>
                    </a:cubicBezTo>
                  </a:path>
                </a:pathLst>
              </a:custGeom>
              <a:noFill/>
              <a:ln w="34925" cap="rnd">
                <a:solidFill>
                  <a:schemeClr val="accent1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0" name="Group 259"/>
            <p:cNvGrpSpPr/>
            <p:nvPr/>
          </p:nvGrpSpPr>
          <p:grpSpPr>
            <a:xfrm>
              <a:off x="6972300" y="552450"/>
              <a:ext cx="361950" cy="390525"/>
              <a:chOff x="6600825" y="104775"/>
              <a:chExt cx="361950" cy="390525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6600825" y="4191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6886575" y="4191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Freeform 262"/>
              <p:cNvSpPr/>
              <p:nvPr/>
            </p:nvSpPr>
            <p:spPr>
              <a:xfrm>
                <a:off x="6638925" y="104775"/>
                <a:ext cx="285898" cy="352425"/>
              </a:xfrm>
              <a:custGeom>
                <a:avLst/>
                <a:gdLst>
                  <a:gd name="connsiteX0" fmla="*/ 0 w 285750"/>
                  <a:gd name="connsiteY0" fmla="*/ 352425 h 352425"/>
                  <a:gd name="connsiteX1" fmla="*/ 161925 w 285750"/>
                  <a:gd name="connsiteY1" fmla="*/ 0 h 352425"/>
                  <a:gd name="connsiteX2" fmla="*/ 285750 w 285750"/>
                  <a:gd name="connsiteY2" fmla="*/ 352425 h 352425"/>
                  <a:gd name="connsiteX0" fmla="*/ 0 w 285750"/>
                  <a:gd name="connsiteY0" fmla="*/ 352425 h 352425"/>
                  <a:gd name="connsiteX1" fmla="*/ 161925 w 285750"/>
                  <a:gd name="connsiteY1" fmla="*/ 0 h 352425"/>
                  <a:gd name="connsiteX2" fmla="*/ 285750 w 285750"/>
                  <a:gd name="connsiteY2" fmla="*/ 352425 h 352425"/>
                  <a:gd name="connsiteX0" fmla="*/ 0 w 285898"/>
                  <a:gd name="connsiteY0" fmla="*/ 352425 h 352425"/>
                  <a:gd name="connsiteX1" fmla="*/ 161925 w 285898"/>
                  <a:gd name="connsiteY1" fmla="*/ 0 h 352425"/>
                  <a:gd name="connsiteX2" fmla="*/ 285750 w 285898"/>
                  <a:gd name="connsiteY2" fmla="*/ 352425 h 352425"/>
                  <a:gd name="connsiteX0" fmla="*/ 0 w 285898"/>
                  <a:gd name="connsiteY0" fmla="*/ 352425 h 352425"/>
                  <a:gd name="connsiteX1" fmla="*/ 161925 w 285898"/>
                  <a:gd name="connsiteY1" fmla="*/ 0 h 352425"/>
                  <a:gd name="connsiteX2" fmla="*/ 285750 w 285898"/>
                  <a:gd name="connsiteY2" fmla="*/ 35242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898" h="352425">
                    <a:moveTo>
                      <a:pt x="0" y="352425"/>
                    </a:moveTo>
                    <a:cubicBezTo>
                      <a:pt x="0" y="223837"/>
                      <a:pt x="28575" y="0"/>
                      <a:pt x="161925" y="0"/>
                    </a:cubicBezTo>
                    <a:cubicBezTo>
                      <a:pt x="295275" y="0"/>
                      <a:pt x="285750" y="252412"/>
                      <a:pt x="285750" y="352425"/>
                    </a:cubicBezTo>
                  </a:path>
                </a:pathLst>
              </a:custGeom>
              <a:noFill/>
              <a:ln w="34925" cap="rnd">
                <a:solidFill>
                  <a:schemeClr val="accent1"/>
                </a:solidFill>
              </a:ln>
              <a:scene3d>
                <a:camera prst="orthographicFront"/>
                <a:lightRig rig="threePt" dir="t"/>
              </a:scene3d>
              <a:sp3d>
                <a:bevelT w="12700" h="63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8673660" y="4402204"/>
            <a:ext cx="439753" cy="963992"/>
            <a:chOff x="880906" y="3083979"/>
            <a:chExt cx="1327030" cy="2909008"/>
          </a:xfrm>
        </p:grpSpPr>
        <p:pic>
          <p:nvPicPr>
            <p:cNvPr id="266" name="Picture 3" descr="\\psf\Home\Graphic Tank\44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6" b="13869"/>
            <a:stretch/>
          </p:blipFill>
          <p:spPr bwMode="auto">
            <a:xfrm>
              <a:off x="880906" y="3092771"/>
              <a:ext cx="1327030" cy="2900216"/>
            </a:xfrm>
            <a:prstGeom prst="rect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2000" endA="300" endPos="8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7" name="Group 266"/>
            <p:cNvGrpSpPr/>
            <p:nvPr/>
          </p:nvGrpSpPr>
          <p:grpSpPr>
            <a:xfrm>
              <a:off x="880906" y="3083979"/>
              <a:ext cx="1327030" cy="1327030"/>
              <a:chOff x="3529775" y="3228023"/>
              <a:chExt cx="1283677" cy="1283677"/>
            </a:xfrm>
          </p:grpSpPr>
          <p:sp>
            <p:nvSpPr>
              <p:cNvPr id="269" name="Oval 268"/>
              <p:cNvSpPr/>
              <p:nvPr/>
            </p:nvSpPr>
            <p:spPr>
              <a:xfrm>
                <a:off x="3529775" y="3228023"/>
                <a:ext cx="1283677" cy="128367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45000"/>
                      <a:satMod val="155000"/>
                    </a:schemeClr>
                  </a:gs>
                  <a:gs pos="60000">
                    <a:schemeClr val="accent4">
                      <a:shade val="95000"/>
                      <a:satMod val="150000"/>
                    </a:schemeClr>
                  </a:gs>
                  <a:gs pos="100000">
                    <a:schemeClr val="accent4">
                      <a:tint val="87000"/>
                      <a:satMod val="25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4312629" y="3596054"/>
                <a:ext cx="237392" cy="2373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5000"/>
                    </a:schemeClr>
                  </a:gs>
                  <a:gs pos="60000">
                    <a:schemeClr val="tx1">
                      <a:alpha val="49000"/>
                    </a:schemeClr>
                  </a:gs>
                  <a:gs pos="100000">
                    <a:schemeClr val="tx1">
                      <a:alpha val="5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Freeform 270"/>
              <p:cNvSpPr/>
              <p:nvPr/>
            </p:nvSpPr>
            <p:spPr>
              <a:xfrm>
                <a:off x="3580979" y="3282783"/>
                <a:ext cx="1064380" cy="612210"/>
              </a:xfrm>
              <a:custGeom>
                <a:avLst/>
                <a:gdLst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616806 h 616806"/>
                  <a:gd name="connsiteX1" fmla="*/ 395653 w 1063869"/>
                  <a:gd name="connsiteY1" fmla="*/ 27721 h 616806"/>
                  <a:gd name="connsiteX2" fmla="*/ 1063869 w 1063869"/>
                  <a:gd name="connsiteY2" fmla="*/ 282698 h 616806"/>
                  <a:gd name="connsiteX3" fmla="*/ 0 w 1063869"/>
                  <a:gd name="connsiteY3" fmla="*/ 616806 h 616806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4380" h="612210">
                    <a:moveTo>
                      <a:pt x="0" y="612210"/>
                    </a:moveTo>
                    <a:cubicBezTo>
                      <a:pt x="8792" y="600486"/>
                      <a:pt x="0" y="201902"/>
                      <a:pt x="395653" y="23125"/>
                    </a:cubicBezTo>
                    <a:cubicBezTo>
                      <a:pt x="776653" y="-94106"/>
                      <a:pt x="1078522" y="272241"/>
                      <a:pt x="1063869" y="278102"/>
                    </a:cubicBezTo>
                    <a:cubicBezTo>
                      <a:pt x="594946" y="160871"/>
                      <a:pt x="301869" y="324995"/>
                      <a:pt x="0" y="6122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8" name="Pie 267"/>
            <p:cNvSpPr/>
            <p:nvPr/>
          </p:nvSpPr>
          <p:spPr>
            <a:xfrm>
              <a:off x="1070042" y="3472775"/>
              <a:ext cx="963038" cy="749032"/>
            </a:xfrm>
            <a:prstGeom prst="pie">
              <a:avLst>
                <a:gd name="adj1" fmla="val 0"/>
                <a:gd name="adj2" fmla="val 10800004"/>
              </a:avLst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9264210" y="4459354"/>
            <a:ext cx="439753" cy="963992"/>
            <a:chOff x="880906" y="3083979"/>
            <a:chExt cx="1327030" cy="2909008"/>
          </a:xfrm>
        </p:grpSpPr>
        <p:pic>
          <p:nvPicPr>
            <p:cNvPr id="273" name="Picture 3" descr="\\psf\Home\Graphic Tank\44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36" b="13869"/>
            <a:stretch/>
          </p:blipFill>
          <p:spPr bwMode="auto">
            <a:xfrm>
              <a:off x="880906" y="3092771"/>
              <a:ext cx="1327030" cy="2900216"/>
            </a:xfrm>
            <a:prstGeom prst="rect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2000" endA="300" endPos="8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4" name="Group 273"/>
            <p:cNvGrpSpPr/>
            <p:nvPr/>
          </p:nvGrpSpPr>
          <p:grpSpPr>
            <a:xfrm>
              <a:off x="880906" y="3083979"/>
              <a:ext cx="1327030" cy="1327030"/>
              <a:chOff x="3529775" y="3228023"/>
              <a:chExt cx="1283677" cy="1283677"/>
            </a:xfrm>
          </p:grpSpPr>
          <p:sp>
            <p:nvSpPr>
              <p:cNvPr id="276" name="Oval 275"/>
              <p:cNvSpPr/>
              <p:nvPr/>
            </p:nvSpPr>
            <p:spPr>
              <a:xfrm>
                <a:off x="3529775" y="3228023"/>
                <a:ext cx="1283677" cy="128367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4">
                      <a:shade val="45000"/>
                      <a:satMod val="155000"/>
                    </a:schemeClr>
                  </a:gs>
                  <a:gs pos="60000">
                    <a:schemeClr val="accent4">
                      <a:shade val="95000"/>
                      <a:satMod val="150000"/>
                    </a:schemeClr>
                  </a:gs>
                  <a:gs pos="100000">
                    <a:schemeClr val="accent4">
                      <a:tint val="87000"/>
                      <a:satMod val="250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4312629" y="3596054"/>
                <a:ext cx="237392" cy="2373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5000"/>
                    </a:schemeClr>
                  </a:gs>
                  <a:gs pos="60000">
                    <a:schemeClr val="tx1">
                      <a:alpha val="49000"/>
                    </a:schemeClr>
                  </a:gs>
                  <a:gs pos="100000">
                    <a:schemeClr val="tx1">
                      <a:alpha val="5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Freeform 277"/>
              <p:cNvSpPr/>
              <p:nvPr/>
            </p:nvSpPr>
            <p:spPr>
              <a:xfrm>
                <a:off x="3580979" y="3282783"/>
                <a:ext cx="1064380" cy="612210"/>
              </a:xfrm>
              <a:custGeom>
                <a:avLst/>
                <a:gdLst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616806 h 616806"/>
                  <a:gd name="connsiteX1" fmla="*/ 395653 w 1063869"/>
                  <a:gd name="connsiteY1" fmla="*/ 27721 h 616806"/>
                  <a:gd name="connsiteX2" fmla="*/ 1063869 w 1063869"/>
                  <a:gd name="connsiteY2" fmla="*/ 282698 h 616806"/>
                  <a:gd name="connsiteX3" fmla="*/ 0 w 1063869"/>
                  <a:gd name="connsiteY3" fmla="*/ 616806 h 616806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4380" h="612210">
                    <a:moveTo>
                      <a:pt x="0" y="612210"/>
                    </a:moveTo>
                    <a:cubicBezTo>
                      <a:pt x="8792" y="600486"/>
                      <a:pt x="0" y="201902"/>
                      <a:pt x="395653" y="23125"/>
                    </a:cubicBezTo>
                    <a:cubicBezTo>
                      <a:pt x="776653" y="-94106"/>
                      <a:pt x="1078522" y="272241"/>
                      <a:pt x="1063869" y="278102"/>
                    </a:cubicBezTo>
                    <a:cubicBezTo>
                      <a:pt x="594946" y="160871"/>
                      <a:pt x="301869" y="324995"/>
                      <a:pt x="0" y="6122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Pie 274"/>
            <p:cNvSpPr/>
            <p:nvPr/>
          </p:nvSpPr>
          <p:spPr>
            <a:xfrm>
              <a:off x="1070042" y="3472775"/>
              <a:ext cx="963038" cy="749032"/>
            </a:xfrm>
            <a:prstGeom prst="pie">
              <a:avLst>
                <a:gd name="adj1" fmla="val 0"/>
                <a:gd name="adj2" fmla="val 10800004"/>
              </a:avLst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9" name="Group 278"/>
          <p:cNvGrpSpPr/>
          <p:nvPr/>
        </p:nvGrpSpPr>
        <p:grpSpPr>
          <a:xfrm>
            <a:off x="1502566" y="2028825"/>
            <a:ext cx="1307310" cy="887555"/>
            <a:chOff x="1502566" y="2000250"/>
            <a:chExt cx="1307310" cy="887555"/>
          </a:xfrm>
        </p:grpSpPr>
        <p:sp>
          <p:nvSpPr>
            <p:cNvPr id="227" name="Rectangle 226"/>
            <p:cNvSpPr/>
            <p:nvPr/>
          </p:nvSpPr>
          <p:spPr>
            <a:xfrm>
              <a:off x="1502566" y="2000250"/>
              <a:ext cx="1307310" cy="887555"/>
            </a:xfrm>
            <a:prstGeom prst="rect">
              <a:avLst/>
            </a:prstGeom>
            <a:gradFill>
              <a:gsLst>
                <a:gs pos="0">
                  <a:schemeClr val="accent2">
                    <a:shade val="45000"/>
                    <a:satMod val="155000"/>
                    <a:lumMod val="81000"/>
                  </a:schemeClr>
                </a:gs>
                <a:gs pos="60000">
                  <a:srgbClr val="0088B8"/>
                </a:gs>
                <a:gs pos="100000">
                  <a:srgbClr val="00ACCE"/>
                </a:gs>
              </a:gsLst>
            </a:gradFill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1543723" y="2190751"/>
              <a:ext cx="1218528" cy="647699"/>
            </a:xfrm>
            <a:prstGeom prst="rect">
              <a:avLst/>
            </a:prstGeom>
            <a:gradFill flip="none" rotWithShape="1">
              <a:gsLst>
                <a:gs pos="59000">
                  <a:schemeClr val="bg2">
                    <a:lumMod val="94000"/>
                    <a:lumOff val="6000"/>
                  </a:schemeClr>
                </a:gs>
                <a:gs pos="98750">
                  <a:schemeClr val="bg2">
                    <a:lumMod val="0"/>
                    <a:lumOff val="100000"/>
                  </a:schemeClr>
                </a:gs>
                <a:gs pos="0">
                  <a:schemeClr val="bg2">
                    <a:lumMod val="31000"/>
                    <a:lumOff val="69000"/>
                  </a:schemeClr>
                </a:gs>
              </a:gsLst>
              <a:lin ang="16200000" scaled="1"/>
              <a:tileRect/>
            </a:gradFill>
            <a:effectLst/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84" name="Rounded Rectangle 283"/>
            <p:cNvSpPr/>
            <p:nvPr/>
          </p:nvSpPr>
          <p:spPr>
            <a:xfrm>
              <a:off x="1547801" y="2152755"/>
              <a:ext cx="974947" cy="323165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none" lIns="91440" tIns="91440" rtlCol="0">
              <a:spAutoFit/>
            </a:bodyPr>
            <a:lstStyle/>
            <a:p>
              <a:r>
                <a:rPr lang="en-US" sz="1200" b="1" dirty="0" smtClean="0"/>
                <a:t>http://www</a:t>
              </a:r>
              <a:endParaRPr lang="en-US" sz="1200" b="1" dirty="0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1581823" y="2219327"/>
              <a:ext cx="1151852" cy="238124"/>
            </a:xfrm>
            <a:prstGeom prst="rect">
              <a:avLst/>
            </a:prstGeom>
            <a:noFill/>
            <a:ln w="25400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grpSp>
          <p:nvGrpSpPr>
            <p:cNvPr id="264" name="Group 263"/>
            <p:cNvGrpSpPr/>
            <p:nvPr/>
          </p:nvGrpSpPr>
          <p:grpSpPr>
            <a:xfrm>
              <a:off x="2321794" y="2019299"/>
              <a:ext cx="440456" cy="133349"/>
              <a:chOff x="1057274" y="1228725"/>
              <a:chExt cx="2076451" cy="628650"/>
            </a:xfrm>
          </p:grpSpPr>
          <p:sp>
            <p:nvSpPr>
              <p:cNvPr id="281" name="Rectangle 280"/>
              <p:cNvSpPr/>
              <p:nvPr/>
            </p:nvSpPr>
            <p:spPr>
              <a:xfrm>
                <a:off x="1057274" y="1247775"/>
                <a:ext cx="633383" cy="590549"/>
              </a:xfrm>
              <a:prstGeom prst="rect">
                <a:avLst/>
              </a:prstGeom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Rectangle 281"/>
              <p:cNvSpPr/>
              <p:nvPr/>
            </p:nvSpPr>
            <p:spPr>
              <a:xfrm>
                <a:off x="1762124" y="1247775"/>
                <a:ext cx="633383" cy="590549"/>
              </a:xfrm>
              <a:prstGeom prst="rect">
                <a:avLst/>
              </a:prstGeom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Rectangle 282"/>
              <p:cNvSpPr/>
              <p:nvPr/>
            </p:nvSpPr>
            <p:spPr>
              <a:xfrm>
                <a:off x="2476499" y="1247775"/>
                <a:ext cx="633383" cy="59054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97000"/>
                      <a:lumOff val="3000"/>
                    </a:schemeClr>
                  </a:gs>
                  <a:gs pos="50000">
                    <a:schemeClr val="accent6">
                      <a:lumMod val="93000"/>
                      <a:lumOff val="7000"/>
                    </a:schemeClr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16200000" scaled="1"/>
                <a:tileRect/>
              </a:gradFill>
              <a:effectLst>
                <a:outerShdw blurRad="12700" dist="127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50800" h="19050"/>
              </a:sp3d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1153198" y="1609726"/>
                <a:ext cx="437477" cy="133349"/>
              </a:xfrm>
              <a:prstGeom prst="rect">
                <a:avLst/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/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7" name="Frame 286"/>
              <p:cNvSpPr/>
              <p:nvPr/>
            </p:nvSpPr>
            <p:spPr>
              <a:xfrm>
                <a:off x="1829473" y="1333501"/>
                <a:ext cx="504152" cy="428624"/>
              </a:xfrm>
              <a:prstGeom prst="frame">
                <a:avLst>
                  <a:gd name="adj1" fmla="val 19167"/>
                </a:avLst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/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288" name="Multiply 287"/>
              <p:cNvSpPr/>
              <p:nvPr/>
            </p:nvSpPr>
            <p:spPr>
              <a:xfrm>
                <a:off x="2476501" y="1228725"/>
                <a:ext cx="657224" cy="628650"/>
              </a:xfrm>
              <a:prstGeom prst="mathMultiply">
                <a:avLst>
                  <a:gd name="adj1" fmla="val 18974"/>
                </a:avLst>
              </a:prstGeom>
              <a:gradFill flip="none" rotWithShape="1">
                <a:gsLst>
                  <a:gs pos="59000">
                    <a:schemeClr val="bg2">
                      <a:lumMod val="94000"/>
                      <a:lumOff val="6000"/>
                    </a:schemeClr>
                  </a:gs>
                  <a:gs pos="98750">
                    <a:schemeClr val="bg2">
                      <a:lumMod val="0"/>
                      <a:lumOff val="100000"/>
                    </a:schemeClr>
                  </a:gs>
                  <a:gs pos="0">
                    <a:schemeClr val="bg2">
                      <a:lumMod val="31000"/>
                      <a:lumOff val="69000"/>
                    </a:schemeClr>
                  </a:gs>
                </a:gsLst>
                <a:lin ang="16200000" scaled="1"/>
                <a:tileRect/>
              </a:gradFill>
              <a:effectLst/>
              <a:scene3d>
                <a:camera prst="orthographicFront" fov="0">
                  <a:rot lat="0" lon="0" rev="0"/>
                </a:camera>
                <a:lightRig rig="contrasting" dir="t">
                  <a:rot lat="0" lon="0" rev="12000000"/>
                </a:lightRig>
              </a:scene3d>
              <a:sp3d prstMaterial="powder">
                <a:bevelT w="25400" h="12700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</p:grpSp>
      </p:grpSp>
      <p:sp>
        <p:nvSpPr>
          <p:cNvPr id="292" name="Rectangle 291"/>
          <p:cNvSpPr/>
          <p:nvPr/>
        </p:nvSpPr>
        <p:spPr>
          <a:xfrm>
            <a:off x="6231214" y="4525862"/>
            <a:ext cx="1307310" cy="887555"/>
          </a:xfrm>
          <a:prstGeom prst="rect">
            <a:avLst/>
          </a:prstGeom>
          <a:gradFill>
            <a:gsLst>
              <a:gs pos="0">
                <a:schemeClr val="accent2">
                  <a:shade val="45000"/>
                  <a:satMod val="155000"/>
                  <a:lumMod val="81000"/>
                </a:schemeClr>
              </a:gs>
              <a:gs pos="60000">
                <a:srgbClr val="0088B8"/>
              </a:gs>
              <a:gs pos="100000">
                <a:srgbClr val="00ACCE"/>
              </a:gs>
            </a:gsLst>
          </a:gradFill>
          <a:effectLst>
            <a:outerShdw blurRad="38100" dist="254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w="25400" h="127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6272371" y="4716363"/>
            <a:ext cx="1218528" cy="647699"/>
          </a:xfrm>
          <a:prstGeom prst="rect">
            <a:avLst/>
          </a:prstGeom>
          <a:gradFill flip="none" rotWithShape="1">
            <a:gsLst>
              <a:gs pos="59000">
                <a:schemeClr val="bg2">
                  <a:lumMod val="94000"/>
                  <a:lumOff val="6000"/>
                </a:schemeClr>
              </a:gs>
              <a:gs pos="98750">
                <a:schemeClr val="bg2">
                  <a:lumMod val="0"/>
                  <a:lumOff val="100000"/>
                </a:schemeClr>
              </a:gs>
              <a:gs pos="0">
                <a:schemeClr val="bg2">
                  <a:lumMod val="31000"/>
                  <a:lumOff val="69000"/>
                </a:schemeClr>
              </a:gs>
            </a:gsLst>
            <a:lin ang="16200000" scaled="1"/>
            <a:tileRect/>
          </a:gradFill>
          <a:effectLst/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w="25400" h="12700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95" name="Rectangle 294"/>
          <p:cNvSpPr/>
          <p:nvPr/>
        </p:nvSpPr>
        <p:spPr>
          <a:xfrm>
            <a:off x="6310471" y="4868763"/>
            <a:ext cx="1151852" cy="27622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</a:schemeClr>
              </a:gs>
              <a:gs pos="50000">
                <a:schemeClr val="accent6"/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16200000" scaled="1"/>
            <a:tileRect/>
          </a:gradFill>
          <a:effectLst/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w="25400" h="127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pSp>
        <p:nvGrpSpPr>
          <p:cNvPr id="296" name="Group 295"/>
          <p:cNvGrpSpPr/>
          <p:nvPr/>
        </p:nvGrpSpPr>
        <p:grpSpPr>
          <a:xfrm>
            <a:off x="7050442" y="4544911"/>
            <a:ext cx="440456" cy="133349"/>
            <a:chOff x="1057274" y="1228725"/>
            <a:chExt cx="2076451" cy="628650"/>
          </a:xfrm>
        </p:grpSpPr>
        <p:sp>
          <p:nvSpPr>
            <p:cNvPr id="297" name="Rectangle 296"/>
            <p:cNvSpPr/>
            <p:nvPr/>
          </p:nvSpPr>
          <p:spPr>
            <a:xfrm>
              <a:off x="1057274" y="1247775"/>
              <a:ext cx="633383" cy="590549"/>
            </a:xfrm>
            <a:prstGeom prst="rect">
              <a:avLst/>
            </a:prstGeom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762124" y="1247775"/>
              <a:ext cx="633383" cy="590549"/>
            </a:xfrm>
            <a:prstGeom prst="rect">
              <a:avLst/>
            </a:prstGeom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2476499" y="1247775"/>
              <a:ext cx="633383" cy="590549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97000"/>
                    <a:lumOff val="3000"/>
                  </a:schemeClr>
                </a:gs>
                <a:gs pos="50000">
                  <a:schemeClr val="accent6">
                    <a:lumMod val="93000"/>
                    <a:lumOff val="7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effectLst>
              <a:outerShdw blurRad="12700" dist="127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50800" h="1905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1153198" y="1609726"/>
              <a:ext cx="437477" cy="133349"/>
            </a:xfrm>
            <a:prstGeom prst="rect">
              <a:avLst/>
            </a:prstGeom>
            <a:gradFill flip="none" rotWithShape="1">
              <a:gsLst>
                <a:gs pos="59000">
                  <a:schemeClr val="bg2">
                    <a:lumMod val="94000"/>
                    <a:lumOff val="6000"/>
                  </a:schemeClr>
                </a:gs>
                <a:gs pos="98750">
                  <a:schemeClr val="bg2">
                    <a:lumMod val="0"/>
                    <a:lumOff val="100000"/>
                  </a:schemeClr>
                </a:gs>
                <a:gs pos="0">
                  <a:schemeClr val="bg2">
                    <a:lumMod val="31000"/>
                    <a:lumOff val="69000"/>
                  </a:schemeClr>
                </a:gs>
              </a:gsLst>
              <a:lin ang="16200000" scaled="1"/>
              <a:tileRect/>
            </a:gradFill>
            <a:effectLst/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01" name="Frame 300"/>
            <p:cNvSpPr/>
            <p:nvPr/>
          </p:nvSpPr>
          <p:spPr>
            <a:xfrm>
              <a:off x="1829473" y="1333501"/>
              <a:ext cx="504152" cy="428624"/>
            </a:xfrm>
            <a:prstGeom prst="frame">
              <a:avLst>
                <a:gd name="adj1" fmla="val 19167"/>
              </a:avLst>
            </a:prstGeom>
            <a:gradFill flip="none" rotWithShape="1">
              <a:gsLst>
                <a:gs pos="59000">
                  <a:schemeClr val="bg2">
                    <a:lumMod val="94000"/>
                    <a:lumOff val="6000"/>
                  </a:schemeClr>
                </a:gs>
                <a:gs pos="98750">
                  <a:schemeClr val="bg2">
                    <a:lumMod val="0"/>
                    <a:lumOff val="100000"/>
                  </a:schemeClr>
                </a:gs>
                <a:gs pos="0">
                  <a:schemeClr val="bg2">
                    <a:lumMod val="31000"/>
                    <a:lumOff val="69000"/>
                  </a:schemeClr>
                </a:gs>
              </a:gsLst>
              <a:lin ang="16200000" scaled="1"/>
              <a:tileRect/>
            </a:gradFill>
            <a:effectLst/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02" name="Multiply 301"/>
            <p:cNvSpPr/>
            <p:nvPr/>
          </p:nvSpPr>
          <p:spPr>
            <a:xfrm>
              <a:off x="2476501" y="1228725"/>
              <a:ext cx="657224" cy="628650"/>
            </a:xfrm>
            <a:prstGeom prst="mathMultiply">
              <a:avLst>
                <a:gd name="adj1" fmla="val 18974"/>
              </a:avLst>
            </a:prstGeom>
            <a:gradFill flip="none" rotWithShape="1">
              <a:gsLst>
                <a:gs pos="59000">
                  <a:schemeClr val="bg2">
                    <a:lumMod val="94000"/>
                    <a:lumOff val="6000"/>
                  </a:schemeClr>
                </a:gs>
                <a:gs pos="98750">
                  <a:schemeClr val="bg2">
                    <a:lumMod val="0"/>
                    <a:lumOff val="100000"/>
                  </a:schemeClr>
                </a:gs>
                <a:gs pos="0">
                  <a:schemeClr val="bg2">
                    <a:lumMod val="31000"/>
                    <a:lumOff val="69000"/>
                  </a:schemeClr>
                </a:gs>
              </a:gsLst>
              <a:lin ang="16200000" scaled="1"/>
              <a:tileRect/>
            </a:gradFill>
            <a:effectLst/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25400" h="12700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sp>
        <p:nvSpPr>
          <p:cNvPr id="294" name="Rounded Rectangle 293"/>
          <p:cNvSpPr/>
          <p:nvPr/>
        </p:nvSpPr>
        <p:spPr>
          <a:xfrm>
            <a:off x="6562199" y="4811717"/>
            <a:ext cx="663964" cy="353943"/>
          </a:xfrm>
          <a:prstGeom prst="roundRect">
            <a:avLst>
              <a:gd name="adj" fmla="val 0"/>
            </a:avLst>
          </a:prstGeom>
          <a:noFill/>
        </p:spPr>
        <p:txBody>
          <a:bodyPr wrap="none" lIns="91440" tIns="91440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SALE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052" name="L-Shape 2051"/>
          <p:cNvSpPr/>
          <p:nvPr/>
        </p:nvSpPr>
        <p:spPr>
          <a:xfrm rot="13500000">
            <a:off x="6335006" y="4935874"/>
            <a:ext cx="140084" cy="140084"/>
          </a:xfrm>
          <a:prstGeom prst="corner">
            <a:avLst>
              <a:gd name="adj1" fmla="val 24746"/>
              <a:gd name="adj2" fmla="val 22221"/>
            </a:avLst>
          </a:prstGeom>
          <a:solidFill>
            <a:schemeClr val="bg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L-Shape 334"/>
          <p:cNvSpPr/>
          <p:nvPr/>
        </p:nvSpPr>
        <p:spPr>
          <a:xfrm rot="13500000">
            <a:off x="6449306" y="4935873"/>
            <a:ext cx="140084" cy="140084"/>
          </a:xfrm>
          <a:prstGeom prst="corner">
            <a:avLst>
              <a:gd name="adj1" fmla="val 24746"/>
              <a:gd name="adj2" fmla="val 22221"/>
            </a:avLst>
          </a:prstGeom>
          <a:solidFill>
            <a:schemeClr val="bg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030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5499763" y="3201513"/>
            <a:ext cx="1360372" cy="2926811"/>
            <a:chOff x="3716210" y="3174879"/>
            <a:chExt cx="1360372" cy="2926811"/>
          </a:xfrm>
        </p:grpSpPr>
        <p:sp>
          <p:nvSpPr>
            <p:cNvPr id="65" name="Freeform 64"/>
            <p:cNvSpPr/>
            <p:nvPr/>
          </p:nvSpPr>
          <p:spPr>
            <a:xfrm>
              <a:off x="3716210" y="4546982"/>
              <a:ext cx="1360372" cy="1554708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3747718" y="3174879"/>
              <a:ext cx="1302456" cy="1341001"/>
            </a:xfrm>
            <a:prstGeom prst="ellipse">
              <a:avLst/>
            </a:pr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4542024" y="3559345"/>
              <a:ext cx="240865" cy="2479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3799671" y="3232084"/>
              <a:ext cx="1079951" cy="639549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3753977" y="4589086"/>
              <a:ext cx="1181837" cy="64489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039785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Experience Today</a:t>
            </a:r>
            <a:endParaRPr lang="en-US" dirty="0"/>
          </a:p>
        </p:txBody>
      </p:sp>
      <p:sp>
        <p:nvSpPr>
          <p:cNvPr id="32" name="Oval Callout 31"/>
          <p:cNvSpPr/>
          <p:nvPr/>
        </p:nvSpPr>
        <p:spPr>
          <a:xfrm flipH="1">
            <a:off x="619125" y="1663353"/>
            <a:ext cx="2101670" cy="1162400"/>
          </a:xfrm>
          <a:prstGeom prst="wedgeEllipseCallout">
            <a:avLst>
              <a:gd name="adj1" fmla="val -36338"/>
              <a:gd name="adj2" fmla="val 75436"/>
            </a:avLst>
          </a:prstGeom>
          <a:gradFill>
            <a:gsLst>
              <a:gs pos="0">
                <a:srgbClr val="5D5D5D"/>
              </a:gs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Integration effort and tracking new channels</a:t>
            </a:r>
          </a:p>
        </p:txBody>
      </p:sp>
      <p:sp>
        <p:nvSpPr>
          <p:cNvPr id="33" name="Oval Callout 32"/>
          <p:cNvSpPr/>
          <p:nvPr/>
        </p:nvSpPr>
        <p:spPr>
          <a:xfrm flipH="1">
            <a:off x="2530591" y="1933575"/>
            <a:ext cx="1841383" cy="1095375"/>
          </a:xfrm>
          <a:prstGeom prst="wedgeEllipseCallout">
            <a:avLst>
              <a:gd name="adj1" fmla="val 26029"/>
              <a:gd name="adj2" fmla="val 67283"/>
            </a:avLst>
          </a:prstGeom>
          <a:gradFill>
            <a:gsLst>
              <a:gs pos="0">
                <a:srgbClr val="5D5D5D"/>
              </a:gs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Unified view of channel performance</a:t>
            </a:r>
          </a:p>
        </p:txBody>
      </p:sp>
      <p:sp>
        <p:nvSpPr>
          <p:cNvPr id="34" name="Oval Callout 33"/>
          <p:cNvSpPr/>
          <p:nvPr/>
        </p:nvSpPr>
        <p:spPr>
          <a:xfrm flipH="1">
            <a:off x="4543425" y="1571626"/>
            <a:ext cx="1847514" cy="1067220"/>
          </a:xfrm>
          <a:prstGeom prst="wedgeEllipseCallout">
            <a:avLst>
              <a:gd name="adj1" fmla="val -17459"/>
              <a:gd name="adj2" fmla="val 79269"/>
            </a:avLst>
          </a:prstGeom>
          <a:gradFill>
            <a:gsLst>
              <a:gs pos="0">
                <a:srgbClr val="5D5D5D"/>
              </a:gs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Opportunities for </a:t>
            </a:r>
            <a:r>
              <a:rPr lang="en-US" sz="1600" dirty="0" smtClean="0"/>
              <a:t>innovation</a:t>
            </a:r>
            <a:endParaRPr lang="en-US" sz="1600" dirty="0"/>
          </a:p>
        </p:txBody>
      </p:sp>
      <p:sp>
        <p:nvSpPr>
          <p:cNvPr id="35" name="Oval Callout 34"/>
          <p:cNvSpPr/>
          <p:nvPr/>
        </p:nvSpPr>
        <p:spPr>
          <a:xfrm flipH="1">
            <a:off x="6210299" y="1749597"/>
            <a:ext cx="1738741" cy="1026923"/>
          </a:xfrm>
          <a:prstGeom prst="wedgeEllipseCallout">
            <a:avLst>
              <a:gd name="adj1" fmla="val 36142"/>
              <a:gd name="adj2" fmla="val 91255"/>
            </a:avLst>
          </a:prstGeom>
          <a:gradFill>
            <a:gsLst>
              <a:gs pos="0">
                <a:srgbClr val="5D5D5D"/>
              </a:gs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Opportunities for </a:t>
            </a:r>
            <a:r>
              <a:rPr lang="en-US" sz="1600" dirty="0" smtClean="0"/>
              <a:t>services</a:t>
            </a:r>
            <a:endParaRPr lang="en-US" sz="1600" dirty="0"/>
          </a:p>
        </p:txBody>
      </p:sp>
      <p:sp>
        <p:nvSpPr>
          <p:cNvPr id="36" name="Oval Callout 35"/>
          <p:cNvSpPr/>
          <p:nvPr/>
        </p:nvSpPr>
        <p:spPr>
          <a:xfrm flipH="1">
            <a:off x="9686925" y="1821990"/>
            <a:ext cx="1733549" cy="1130759"/>
          </a:xfrm>
          <a:prstGeom prst="wedgeEllipseCallout">
            <a:avLst>
              <a:gd name="adj1" fmla="val 41619"/>
              <a:gd name="adj2" fmla="val 66748"/>
            </a:avLst>
          </a:prstGeom>
          <a:gradFill>
            <a:gsLst>
              <a:gs pos="0">
                <a:srgbClr val="5D5D5D"/>
              </a:gs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Dependent on others</a:t>
            </a:r>
          </a:p>
        </p:txBody>
      </p:sp>
      <p:sp>
        <p:nvSpPr>
          <p:cNvPr id="37" name="Oval Callout 36"/>
          <p:cNvSpPr/>
          <p:nvPr/>
        </p:nvSpPr>
        <p:spPr>
          <a:xfrm flipH="1">
            <a:off x="8267604" y="1847850"/>
            <a:ext cx="1552671" cy="943395"/>
          </a:xfrm>
          <a:prstGeom prst="wedgeEllipseCallout">
            <a:avLst>
              <a:gd name="adj1" fmla="val -22367"/>
              <a:gd name="adj2" fmla="val 85327"/>
            </a:avLst>
          </a:prstGeom>
          <a:gradFill>
            <a:gsLst>
              <a:gs pos="0">
                <a:srgbClr val="5D5D5D"/>
              </a:gs>
              <a:gs pos="60000">
                <a:schemeClr val="tx1">
                  <a:lumMod val="50000"/>
                  <a:lumOff val="50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/>
              <a:t>Barriers to entry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8883680" y="3210439"/>
            <a:ext cx="1329974" cy="2909007"/>
            <a:chOff x="5521569" y="3210439"/>
            <a:chExt cx="1329974" cy="2909007"/>
          </a:xfrm>
        </p:grpSpPr>
        <p:pic>
          <p:nvPicPr>
            <p:cNvPr id="48" name="Picture 47" descr="\\psf\Home\Graphic Tank\boue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72" t="39609" b="13869"/>
            <a:stretch/>
          </p:blipFill>
          <p:spPr bwMode="auto">
            <a:xfrm>
              <a:off x="5521569" y="4552949"/>
              <a:ext cx="1329974" cy="1566497"/>
            </a:xfrm>
            <a:prstGeom prst="rect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2000" endA="300" endPos="8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/>
            <p:cNvGrpSpPr/>
            <p:nvPr/>
          </p:nvGrpSpPr>
          <p:grpSpPr>
            <a:xfrm>
              <a:off x="5524513" y="3210439"/>
              <a:ext cx="1327030" cy="1327030"/>
              <a:chOff x="3529775" y="3228023"/>
              <a:chExt cx="1283677" cy="1283677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3529775" y="3228023"/>
                <a:ext cx="1283677" cy="1283677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60000">
                    <a:schemeClr val="accent2"/>
                  </a:gs>
                  <a:gs pos="100000">
                    <a:srgbClr val="00CDF6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312629" y="3596054"/>
                <a:ext cx="237392" cy="2373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5000"/>
                    </a:schemeClr>
                  </a:gs>
                  <a:gs pos="60000">
                    <a:schemeClr val="tx1">
                      <a:alpha val="49000"/>
                    </a:schemeClr>
                  </a:gs>
                  <a:gs pos="100000">
                    <a:schemeClr val="tx1">
                      <a:alpha val="5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3580979" y="3282783"/>
                <a:ext cx="1064380" cy="612210"/>
              </a:xfrm>
              <a:custGeom>
                <a:avLst/>
                <a:gdLst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616806 h 616806"/>
                  <a:gd name="connsiteX1" fmla="*/ 395653 w 1063869"/>
                  <a:gd name="connsiteY1" fmla="*/ 27721 h 616806"/>
                  <a:gd name="connsiteX2" fmla="*/ 1063869 w 1063869"/>
                  <a:gd name="connsiteY2" fmla="*/ 282698 h 616806"/>
                  <a:gd name="connsiteX3" fmla="*/ 0 w 1063869"/>
                  <a:gd name="connsiteY3" fmla="*/ 616806 h 616806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4380" h="612210">
                    <a:moveTo>
                      <a:pt x="0" y="612210"/>
                    </a:moveTo>
                    <a:cubicBezTo>
                      <a:pt x="8792" y="600486"/>
                      <a:pt x="0" y="201902"/>
                      <a:pt x="395653" y="23125"/>
                    </a:cubicBezTo>
                    <a:cubicBezTo>
                      <a:pt x="776653" y="-94106"/>
                      <a:pt x="1078522" y="272241"/>
                      <a:pt x="1063869" y="278102"/>
                    </a:cubicBezTo>
                    <a:cubicBezTo>
                      <a:pt x="594946" y="160871"/>
                      <a:pt x="301869" y="324995"/>
                      <a:pt x="0" y="6122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5816552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031890" y="3192855"/>
            <a:ext cx="1608638" cy="2926592"/>
            <a:chOff x="8959351" y="3192855"/>
            <a:chExt cx="1608638" cy="2926592"/>
          </a:xfrm>
        </p:grpSpPr>
        <p:pic>
          <p:nvPicPr>
            <p:cNvPr id="55" name="Picture 54" descr="consumer-32.png"/>
            <p:cNvPicPr>
              <a:picLocks noChangeAspect="1"/>
            </p:cNvPicPr>
            <p:nvPr/>
          </p:nvPicPr>
          <p:blipFill rotWithShape="1">
            <a:blip r:embed="rId3" cstate="print"/>
            <a:srcRect l="24779" t="38635" b="19330"/>
            <a:stretch/>
          </p:blipFill>
          <p:spPr>
            <a:xfrm>
              <a:off x="8959351" y="4543425"/>
              <a:ext cx="1608638" cy="157602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2000" endA="300" endPos="8000" dir="5400000" sy="-100000" algn="bl" rotWithShape="0"/>
            </a:effectLst>
          </p:spPr>
        </p:pic>
        <p:grpSp>
          <p:nvGrpSpPr>
            <p:cNvPr id="56" name="Group 55"/>
            <p:cNvGrpSpPr/>
            <p:nvPr/>
          </p:nvGrpSpPr>
          <p:grpSpPr>
            <a:xfrm>
              <a:off x="8959351" y="3192855"/>
              <a:ext cx="1327030" cy="1327030"/>
              <a:chOff x="3529775" y="3228023"/>
              <a:chExt cx="1283677" cy="1283677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3529775" y="3228023"/>
                <a:ext cx="1283677" cy="1283677"/>
              </a:xfrm>
              <a:prstGeom prst="ellipse">
                <a:avLst/>
              </a:prstGeom>
              <a:gradFill flip="none" rotWithShape="1">
                <a:gsLst>
                  <a:gs pos="0">
                    <a:srgbClr val="659A2A"/>
                  </a:gs>
                  <a:gs pos="60000">
                    <a:srgbClr val="84D14F"/>
                  </a:gs>
                  <a:gs pos="100000">
                    <a:srgbClr val="92D050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312629" y="3596054"/>
                <a:ext cx="237392" cy="23739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5000"/>
                    </a:schemeClr>
                  </a:gs>
                  <a:gs pos="60000">
                    <a:schemeClr val="tx1">
                      <a:alpha val="49000"/>
                    </a:schemeClr>
                  </a:gs>
                  <a:gs pos="100000">
                    <a:schemeClr val="tx1">
                      <a:alpha val="5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Freeform 59"/>
              <p:cNvSpPr/>
              <p:nvPr/>
            </p:nvSpPr>
            <p:spPr>
              <a:xfrm>
                <a:off x="3580979" y="3282783"/>
                <a:ext cx="1064380" cy="612210"/>
              </a:xfrm>
              <a:custGeom>
                <a:avLst/>
                <a:gdLst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616806 h 616806"/>
                  <a:gd name="connsiteX1" fmla="*/ 395653 w 1063869"/>
                  <a:gd name="connsiteY1" fmla="*/ 27721 h 616806"/>
                  <a:gd name="connsiteX2" fmla="*/ 1063869 w 1063869"/>
                  <a:gd name="connsiteY2" fmla="*/ 282698 h 616806"/>
                  <a:gd name="connsiteX3" fmla="*/ 0 w 1063869"/>
                  <a:gd name="connsiteY3" fmla="*/ 616806 h 616806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4380" h="612210">
                    <a:moveTo>
                      <a:pt x="0" y="612210"/>
                    </a:moveTo>
                    <a:cubicBezTo>
                      <a:pt x="8792" y="600486"/>
                      <a:pt x="0" y="201902"/>
                      <a:pt x="395653" y="23125"/>
                    </a:cubicBezTo>
                    <a:cubicBezTo>
                      <a:pt x="776653" y="-94106"/>
                      <a:pt x="1078522" y="272241"/>
                      <a:pt x="1063869" y="278102"/>
                    </a:cubicBezTo>
                    <a:cubicBezTo>
                      <a:pt x="594946" y="160871"/>
                      <a:pt x="301869" y="324995"/>
                      <a:pt x="0" y="6122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9297583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773837" y="6134101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Merchants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197980" y="6134101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Developers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00200" y="6134101"/>
            <a:ext cx="286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Channel Owners</a:t>
            </a:r>
          </a:p>
        </p:txBody>
      </p:sp>
    </p:spTree>
    <p:extLst>
      <p:ext uri="{BB962C8B-B14F-4D97-AF65-F5344CB8AC3E}">
        <p14:creationId xmlns:p14="http://schemas.microsoft.com/office/powerpoint/2010/main" val="14999716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61" grpId="0"/>
      <p:bldP spid="61" grpId="1"/>
      <p:bldP spid="62" grpId="0"/>
      <p:bldP spid="62" grpId="1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p-Down Arrow 18"/>
          <p:cNvSpPr/>
          <p:nvPr/>
        </p:nvSpPr>
        <p:spPr>
          <a:xfrm>
            <a:off x="5759405" y="2707661"/>
            <a:ext cx="611659" cy="644868"/>
          </a:xfrm>
          <a:prstGeom prst="upDownArrow">
            <a:avLst>
              <a:gd name="adj1" fmla="val 50000"/>
              <a:gd name="adj2" fmla="val 32985"/>
            </a:avLst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Multi-channel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05467" y="2123062"/>
            <a:ext cx="3474647" cy="526671"/>
          </a:xfrm>
          <a:prstGeom prst="roundRect">
            <a:avLst>
              <a:gd name="adj" fmla="val 1460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sz="2000"/>
          </a:p>
        </p:txBody>
      </p:sp>
      <p:sp>
        <p:nvSpPr>
          <p:cNvPr id="41" name="Rounded Rectangle 40"/>
          <p:cNvSpPr/>
          <p:nvPr/>
        </p:nvSpPr>
        <p:spPr>
          <a:xfrm>
            <a:off x="4342655" y="2123062"/>
            <a:ext cx="3474647" cy="526671"/>
          </a:xfrm>
          <a:prstGeom prst="roundRect">
            <a:avLst>
              <a:gd name="adj" fmla="val 1460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sz="2000"/>
          </a:p>
        </p:txBody>
      </p:sp>
      <p:sp>
        <p:nvSpPr>
          <p:cNvPr id="44" name="Rounded Rectangle 43"/>
          <p:cNvSpPr/>
          <p:nvPr/>
        </p:nvSpPr>
        <p:spPr>
          <a:xfrm>
            <a:off x="7979843" y="2123062"/>
            <a:ext cx="3474647" cy="526671"/>
          </a:xfrm>
          <a:prstGeom prst="roundRect">
            <a:avLst>
              <a:gd name="adj" fmla="val 1460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sz="2000"/>
          </a:p>
        </p:txBody>
      </p:sp>
      <p:sp>
        <p:nvSpPr>
          <p:cNvPr id="9" name="Rectangle 8"/>
          <p:cNvSpPr/>
          <p:nvPr/>
        </p:nvSpPr>
        <p:spPr>
          <a:xfrm>
            <a:off x="1307609" y="2186342"/>
            <a:ext cx="2270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Off-the-shelf Carts</a:t>
            </a:r>
            <a:endParaRPr lang="en-US" sz="2000" dirty="0"/>
          </a:p>
        </p:txBody>
      </p:sp>
      <p:sp>
        <p:nvSpPr>
          <p:cNvPr id="47" name="Rectangle 46"/>
          <p:cNvSpPr/>
          <p:nvPr/>
        </p:nvSpPr>
        <p:spPr>
          <a:xfrm>
            <a:off x="5204578" y="2186342"/>
            <a:ext cx="17508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Custom Carts</a:t>
            </a:r>
            <a:endParaRPr lang="en-US" sz="2000" dirty="0"/>
          </a:p>
        </p:txBody>
      </p:sp>
      <p:sp>
        <p:nvSpPr>
          <p:cNvPr id="64" name="Rectangle 63"/>
          <p:cNvSpPr/>
          <p:nvPr/>
        </p:nvSpPr>
        <p:spPr>
          <a:xfrm>
            <a:off x="8984305" y="2186342"/>
            <a:ext cx="1465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Other Apps</a:t>
            </a:r>
            <a:endParaRPr lang="en-US" sz="2000" dirty="0"/>
          </a:p>
        </p:txBody>
      </p:sp>
      <p:grpSp>
        <p:nvGrpSpPr>
          <p:cNvPr id="2" name="Group 71"/>
          <p:cNvGrpSpPr/>
          <p:nvPr/>
        </p:nvGrpSpPr>
        <p:grpSpPr>
          <a:xfrm>
            <a:off x="705467" y="2123062"/>
            <a:ext cx="3474647" cy="526671"/>
            <a:chOff x="7392013" y="780491"/>
            <a:chExt cx="3474647" cy="526671"/>
          </a:xfrm>
        </p:grpSpPr>
        <p:sp>
          <p:nvSpPr>
            <p:cNvPr id="70" name="Rounded Rectangle 69"/>
            <p:cNvSpPr/>
            <p:nvPr/>
          </p:nvSpPr>
          <p:spPr>
            <a:xfrm>
              <a:off x="7392013" y="780491"/>
              <a:ext cx="3474647" cy="526671"/>
            </a:xfrm>
            <a:prstGeom prst="roundRect">
              <a:avLst>
                <a:gd name="adj" fmla="val 14604"/>
              </a:avLst>
            </a:prstGeom>
            <a:gradFill flip="none" rotWithShape="1">
              <a:gsLst>
                <a:gs pos="76000">
                  <a:schemeClr val="accent4"/>
                </a:gs>
                <a:gs pos="99000">
                  <a:schemeClr val="accent4">
                    <a:lumMod val="40000"/>
                    <a:lumOff val="60000"/>
                  </a:schemeClr>
                </a:gs>
                <a:gs pos="0">
                  <a:srgbClr val="DE9F00"/>
                </a:gs>
              </a:gsLst>
              <a:lin ang="1620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9850" h="1905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538469" y="843771"/>
              <a:ext cx="11817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err="1" smtClean="0"/>
                <a:t>Magento</a:t>
              </a:r>
              <a:endParaRPr lang="en-US" sz="20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-384026" y="5305376"/>
            <a:ext cx="1003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507708" y="5305376"/>
            <a:ext cx="688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" name="Group 1"/>
          <p:cNvGrpSpPr/>
          <p:nvPr/>
        </p:nvGrpSpPr>
        <p:grpSpPr>
          <a:xfrm>
            <a:off x="572428" y="3449445"/>
            <a:ext cx="11045277" cy="1196062"/>
            <a:chOff x="1316673" y="3031855"/>
            <a:chExt cx="9588616" cy="1307733"/>
          </a:xfrm>
        </p:grpSpPr>
        <p:sp>
          <p:nvSpPr>
            <p:cNvPr id="29" name="Rounded Rectangle 28"/>
            <p:cNvSpPr/>
            <p:nvPr/>
          </p:nvSpPr>
          <p:spPr>
            <a:xfrm>
              <a:off x="1316673" y="3036784"/>
              <a:ext cx="9588616" cy="1302804"/>
            </a:xfrm>
            <a:prstGeom prst="roundRect">
              <a:avLst>
                <a:gd name="adj" fmla="val 7855"/>
              </a:avLst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39700" h="38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5" name="Group 59"/>
            <p:cNvGrpSpPr/>
            <p:nvPr/>
          </p:nvGrpSpPr>
          <p:grpSpPr>
            <a:xfrm>
              <a:off x="1370464" y="3031855"/>
              <a:ext cx="9457952" cy="1208372"/>
              <a:chOff x="2216076" y="2807700"/>
              <a:chExt cx="8208087" cy="1055637"/>
            </a:xfrm>
          </p:grpSpPr>
          <p:sp>
            <p:nvSpPr>
              <p:cNvPr id="61" name="Freeform 60"/>
              <p:cNvSpPr/>
              <p:nvPr/>
            </p:nvSpPr>
            <p:spPr>
              <a:xfrm>
                <a:off x="2216076" y="2936794"/>
                <a:ext cx="8208086" cy="915789"/>
              </a:xfrm>
              <a:custGeom>
                <a:avLst/>
                <a:gdLst>
                  <a:gd name="connsiteX0" fmla="*/ 10758 w 8579603"/>
                  <a:gd name="connsiteY0" fmla="*/ 64557 h 779740"/>
                  <a:gd name="connsiteX1" fmla="*/ 2409713 w 8579603"/>
                  <a:gd name="connsiteY1" fmla="*/ 527136 h 779740"/>
                  <a:gd name="connsiteX2" fmla="*/ 5701553 w 8579603"/>
                  <a:gd name="connsiteY2" fmla="*/ 21527 h 779740"/>
                  <a:gd name="connsiteX3" fmla="*/ 8197327 w 8579603"/>
                  <a:gd name="connsiteY3" fmla="*/ 322741 h 779740"/>
                  <a:gd name="connsiteX4" fmla="*/ 8154297 w 8579603"/>
                  <a:gd name="connsiteY4" fmla="*/ 774562 h 779740"/>
                  <a:gd name="connsiteX5" fmla="*/ 4227756 w 8579603"/>
                  <a:gd name="connsiteY5" fmla="*/ 12 h 779740"/>
                  <a:gd name="connsiteX6" fmla="*/ 0 w 8579603"/>
                  <a:gd name="connsiteY6" fmla="*/ 753047 h 779740"/>
                  <a:gd name="connsiteX0" fmla="*/ 10758 w 8589709"/>
                  <a:gd name="connsiteY0" fmla="*/ 182889 h 901843"/>
                  <a:gd name="connsiteX1" fmla="*/ 2409713 w 8589709"/>
                  <a:gd name="connsiteY1" fmla="*/ 645468 h 901843"/>
                  <a:gd name="connsiteX2" fmla="*/ 5701553 w 8589709"/>
                  <a:gd name="connsiteY2" fmla="*/ 139859 h 901843"/>
                  <a:gd name="connsiteX3" fmla="*/ 8197327 w 8589709"/>
                  <a:gd name="connsiteY3" fmla="*/ 441073 h 901843"/>
                  <a:gd name="connsiteX4" fmla="*/ 8154297 w 8589709"/>
                  <a:gd name="connsiteY4" fmla="*/ 892894 h 901843"/>
                  <a:gd name="connsiteX5" fmla="*/ 4077148 w 8589709"/>
                  <a:gd name="connsiteY5" fmla="*/ 10 h 901843"/>
                  <a:gd name="connsiteX6" fmla="*/ 0 w 8589709"/>
                  <a:gd name="connsiteY6" fmla="*/ 871379 h 901843"/>
                  <a:gd name="connsiteX0" fmla="*/ 10758 w 8589709"/>
                  <a:gd name="connsiteY0" fmla="*/ 182889 h 901843"/>
                  <a:gd name="connsiteX1" fmla="*/ 2140772 w 8589709"/>
                  <a:gd name="connsiteY1" fmla="*/ 796075 h 901843"/>
                  <a:gd name="connsiteX2" fmla="*/ 5701553 w 8589709"/>
                  <a:gd name="connsiteY2" fmla="*/ 139859 h 901843"/>
                  <a:gd name="connsiteX3" fmla="*/ 8197327 w 8589709"/>
                  <a:gd name="connsiteY3" fmla="*/ 441073 h 901843"/>
                  <a:gd name="connsiteX4" fmla="*/ 8154297 w 8589709"/>
                  <a:gd name="connsiteY4" fmla="*/ 892894 h 901843"/>
                  <a:gd name="connsiteX5" fmla="*/ 4077148 w 8589709"/>
                  <a:gd name="connsiteY5" fmla="*/ 10 h 901843"/>
                  <a:gd name="connsiteX6" fmla="*/ 0 w 8589709"/>
                  <a:gd name="connsiteY6" fmla="*/ 871379 h 901843"/>
                  <a:gd name="connsiteX0" fmla="*/ 10758 w 8589709"/>
                  <a:gd name="connsiteY0" fmla="*/ 182889 h 901843"/>
                  <a:gd name="connsiteX1" fmla="*/ 2969111 w 8589709"/>
                  <a:gd name="connsiteY1" fmla="*/ 656226 h 901843"/>
                  <a:gd name="connsiteX2" fmla="*/ 5701553 w 8589709"/>
                  <a:gd name="connsiteY2" fmla="*/ 139859 h 901843"/>
                  <a:gd name="connsiteX3" fmla="*/ 8197327 w 8589709"/>
                  <a:gd name="connsiteY3" fmla="*/ 441073 h 901843"/>
                  <a:gd name="connsiteX4" fmla="*/ 8154297 w 8589709"/>
                  <a:gd name="connsiteY4" fmla="*/ 892894 h 901843"/>
                  <a:gd name="connsiteX5" fmla="*/ 4077148 w 8589709"/>
                  <a:gd name="connsiteY5" fmla="*/ 10 h 901843"/>
                  <a:gd name="connsiteX6" fmla="*/ 0 w 8589709"/>
                  <a:gd name="connsiteY6" fmla="*/ 871379 h 901843"/>
                  <a:gd name="connsiteX0" fmla="*/ 10758 w 8733192"/>
                  <a:gd name="connsiteY0" fmla="*/ 182889 h 896102"/>
                  <a:gd name="connsiteX1" fmla="*/ 2969111 w 8733192"/>
                  <a:gd name="connsiteY1" fmla="*/ 656226 h 896102"/>
                  <a:gd name="connsiteX2" fmla="*/ 5701553 w 8733192"/>
                  <a:gd name="connsiteY2" fmla="*/ 139859 h 896102"/>
                  <a:gd name="connsiteX3" fmla="*/ 8197327 w 8733192"/>
                  <a:gd name="connsiteY3" fmla="*/ 441073 h 896102"/>
                  <a:gd name="connsiteX4" fmla="*/ 8154297 w 8733192"/>
                  <a:gd name="connsiteY4" fmla="*/ 892894 h 896102"/>
                  <a:gd name="connsiteX5" fmla="*/ 4077148 w 8733192"/>
                  <a:gd name="connsiteY5" fmla="*/ 10 h 896102"/>
                  <a:gd name="connsiteX6" fmla="*/ 0 w 8733192"/>
                  <a:gd name="connsiteY6" fmla="*/ 871379 h 896102"/>
                  <a:gd name="connsiteX0" fmla="*/ 10758 w 8733192"/>
                  <a:gd name="connsiteY0" fmla="*/ 182889 h 896102"/>
                  <a:gd name="connsiteX1" fmla="*/ 2969111 w 8733192"/>
                  <a:gd name="connsiteY1" fmla="*/ 656226 h 896102"/>
                  <a:gd name="connsiteX2" fmla="*/ 5701553 w 8733192"/>
                  <a:gd name="connsiteY2" fmla="*/ 139859 h 896102"/>
                  <a:gd name="connsiteX3" fmla="*/ 8197327 w 8733192"/>
                  <a:gd name="connsiteY3" fmla="*/ 441073 h 896102"/>
                  <a:gd name="connsiteX4" fmla="*/ 8154297 w 8733192"/>
                  <a:gd name="connsiteY4" fmla="*/ 892894 h 896102"/>
                  <a:gd name="connsiteX5" fmla="*/ 4077148 w 8733192"/>
                  <a:gd name="connsiteY5" fmla="*/ 10 h 896102"/>
                  <a:gd name="connsiteX6" fmla="*/ 0 w 8733192"/>
                  <a:gd name="connsiteY6" fmla="*/ 871379 h 896102"/>
                  <a:gd name="connsiteX0" fmla="*/ 10758 w 8368131"/>
                  <a:gd name="connsiteY0" fmla="*/ 182889 h 894732"/>
                  <a:gd name="connsiteX1" fmla="*/ 2969111 w 8368131"/>
                  <a:gd name="connsiteY1" fmla="*/ 656226 h 894732"/>
                  <a:gd name="connsiteX2" fmla="*/ 5701553 w 8368131"/>
                  <a:gd name="connsiteY2" fmla="*/ 139859 h 894732"/>
                  <a:gd name="connsiteX3" fmla="*/ 8197327 w 8368131"/>
                  <a:gd name="connsiteY3" fmla="*/ 441073 h 894732"/>
                  <a:gd name="connsiteX4" fmla="*/ 8154297 w 8368131"/>
                  <a:gd name="connsiteY4" fmla="*/ 892894 h 894732"/>
                  <a:gd name="connsiteX5" fmla="*/ 4077148 w 8368131"/>
                  <a:gd name="connsiteY5" fmla="*/ 10 h 894732"/>
                  <a:gd name="connsiteX6" fmla="*/ 0 w 8368131"/>
                  <a:gd name="connsiteY6" fmla="*/ 871379 h 894732"/>
                  <a:gd name="connsiteX0" fmla="*/ 10758 w 8368131"/>
                  <a:gd name="connsiteY0" fmla="*/ 182889 h 894732"/>
                  <a:gd name="connsiteX1" fmla="*/ 2969111 w 8368131"/>
                  <a:gd name="connsiteY1" fmla="*/ 656226 h 894732"/>
                  <a:gd name="connsiteX2" fmla="*/ 5701553 w 8368131"/>
                  <a:gd name="connsiteY2" fmla="*/ 139859 h 894732"/>
                  <a:gd name="connsiteX3" fmla="*/ 8197327 w 8368131"/>
                  <a:gd name="connsiteY3" fmla="*/ 441073 h 894732"/>
                  <a:gd name="connsiteX4" fmla="*/ 8154297 w 8368131"/>
                  <a:gd name="connsiteY4" fmla="*/ 892894 h 894732"/>
                  <a:gd name="connsiteX5" fmla="*/ 4077148 w 8368131"/>
                  <a:gd name="connsiteY5" fmla="*/ 10 h 894732"/>
                  <a:gd name="connsiteX6" fmla="*/ 0 w 8368131"/>
                  <a:gd name="connsiteY6" fmla="*/ 871379 h 894732"/>
                  <a:gd name="connsiteX0" fmla="*/ 10758 w 8197327"/>
                  <a:gd name="connsiteY0" fmla="*/ 182889 h 894299"/>
                  <a:gd name="connsiteX1" fmla="*/ 2969111 w 8197327"/>
                  <a:gd name="connsiteY1" fmla="*/ 656226 h 894299"/>
                  <a:gd name="connsiteX2" fmla="*/ 5701553 w 8197327"/>
                  <a:gd name="connsiteY2" fmla="*/ 139859 h 894299"/>
                  <a:gd name="connsiteX3" fmla="*/ 8197327 w 8197327"/>
                  <a:gd name="connsiteY3" fmla="*/ 441073 h 894299"/>
                  <a:gd name="connsiteX4" fmla="*/ 8154297 w 8197327"/>
                  <a:gd name="connsiteY4" fmla="*/ 892894 h 894299"/>
                  <a:gd name="connsiteX5" fmla="*/ 4077148 w 8197327"/>
                  <a:gd name="connsiteY5" fmla="*/ 10 h 894299"/>
                  <a:gd name="connsiteX6" fmla="*/ 0 w 8197327"/>
                  <a:gd name="connsiteY6" fmla="*/ 871379 h 894299"/>
                  <a:gd name="connsiteX0" fmla="*/ 10758 w 8208086"/>
                  <a:gd name="connsiteY0" fmla="*/ 182922 h 915789"/>
                  <a:gd name="connsiteX1" fmla="*/ 2969111 w 8208086"/>
                  <a:gd name="connsiteY1" fmla="*/ 656259 h 915789"/>
                  <a:gd name="connsiteX2" fmla="*/ 5701553 w 8208086"/>
                  <a:gd name="connsiteY2" fmla="*/ 139892 h 915789"/>
                  <a:gd name="connsiteX3" fmla="*/ 8197327 w 8208086"/>
                  <a:gd name="connsiteY3" fmla="*/ 441106 h 915789"/>
                  <a:gd name="connsiteX4" fmla="*/ 8208086 w 8208086"/>
                  <a:gd name="connsiteY4" fmla="*/ 914442 h 915789"/>
                  <a:gd name="connsiteX5" fmla="*/ 4077148 w 8208086"/>
                  <a:gd name="connsiteY5" fmla="*/ 43 h 915789"/>
                  <a:gd name="connsiteX6" fmla="*/ 0 w 8208086"/>
                  <a:gd name="connsiteY6" fmla="*/ 871412 h 91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8086" h="915789">
                    <a:moveTo>
                      <a:pt x="10758" y="182922"/>
                    </a:moveTo>
                    <a:cubicBezTo>
                      <a:pt x="736002" y="417797"/>
                      <a:pt x="2020645" y="663431"/>
                      <a:pt x="2969111" y="656259"/>
                    </a:cubicBezTo>
                    <a:cubicBezTo>
                      <a:pt x="3917577" y="649087"/>
                      <a:pt x="4830184" y="175751"/>
                      <a:pt x="5701553" y="139892"/>
                    </a:cubicBezTo>
                    <a:cubicBezTo>
                      <a:pt x="6572922" y="104033"/>
                      <a:pt x="7788536" y="315600"/>
                      <a:pt x="8197327" y="441106"/>
                    </a:cubicBezTo>
                    <a:cubicBezTo>
                      <a:pt x="8186569" y="448278"/>
                      <a:pt x="8206294" y="944922"/>
                      <a:pt x="8208086" y="914442"/>
                    </a:cubicBezTo>
                    <a:cubicBezTo>
                      <a:pt x="7177144" y="873204"/>
                      <a:pt x="5445162" y="7215"/>
                      <a:pt x="4077148" y="43"/>
                    </a:cubicBezTo>
                    <a:cubicBezTo>
                      <a:pt x="2709134" y="-7129"/>
                      <a:pt x="0" y="871412"/>
                      <a:pt x="0" y="871412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5"/>
                  </a:gs>
                  <a:gs pos="100000">
                    <a:schemeClr val="accent5"/>
                  </a:gs>
                  <a:gs pos="41000">
                    <a:schemeClr val="accent5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2" name="Freeform 61"/>
              <p:cNvSpPr/>
              <p:nvPr/>
            </p:nvSpPr>
            <p:spPr>
              <a:xfrm flipH="1" flipV="1">
                <a:off x="2216076" y="2807700"/>
                <a:ext cx="8208087" cy="915789"/>
              </a:xfrm>
              <a:custGeom>
                <a:avLst/>
                <a:gdLst>
                  <a:gd name="connsiteX0" fmla="*/ 10758 w 8579603"/>
                  <a:gd name="connsiteY0" fmla="*/ 64557 h 779740"/>
                  <a:gd name="connsiteX1" fmla="*/ 2409713 w 8579603"/>
                  <a:gd name="connsiteY1" fmla="*/ 527136 h 779740"/>
                  <a:gd name="connsiteX2" fmla="*/ 5701553 w 8579603"/>
                  <a:gd name="connsiteY2" fmla="*/ 21527 h 779740"/>
                  <a:gd name="connsiteX3" fmla="*/ 8197327 w 8579603"/>
                  <a:gd name="connsiteY3" fmla="*/ 322741 h 779740"/>
                  <a:gd name="connsiteX4" fmla="*/ 8154297 w 8579603"/>
                  <a:gd name="connsiteY4" fmla="*/ 774562 h 779740"/>
                  <a:gd name="connsiteX5" fmla="*/ 4227756 w 8579603"/>
                  <a:gd name="connsiteY5" fmla="*/ 12 h 779740"/>
                  <a:gd name="connsiteX6" fmla="*/ 0 w 8579603"/>
                  <a:gd name="connsiteY6" fmla="*/ 753047 h 779740"/>
                  <a:gd name="connsiteX0" fmla="*/ 10758 w 8589709"/>
                  <a:gd name="connsiteY0" fmla="*/ 182889 h 901843"/>
                  <a:gd name="connsiteX1" fmla="*/ 2409713 w 8589709"/>
                  <a:gd name="connsiteY1" fmla="*/ 645468 h 901843"/>
                  <a:gd name="connsiteX2" fmla="*/ 5701553 w 8589709"/>
                  <a:gd name="connsiteY2" fmla="*/ 139859 h 901843"/>
                  <a:gd name="connsiteX3" fmla="*/ 8197327 w 8589709"/>
                  <a:gd name="connsiteY3" fmla="*/ 441073 h 901843"/>
                  <a:gd name="connsiteX4" fmla="*/ 8154297 w 8589709"/>
                  <a:gd name="connsiteY4" fmla="*/ 892894 h 901843"/>
                  <a:gd name="connsiteX5" fmla="*/ 4077148 w 8589709"/>
                  <a:gd name="connsiteY5" fmla="*/ 10 h 901843"/>
                  <a:gd name="connsiteX6" fmla="*/ 0 w 8589709"/>
                  <a:gd name="connsiteY6" fmla="*/ 871379 h 901843"/>
                  <a:gd name="connsiteX0" fmla="*/ 10758 w 8589709"/>
                  <a:gd name="connsiteY0" fmla="*/ 182889 h 901843"/>
                  <a:gd name="connsiteX1" fmla="*/ 2140772 w 8589709"/>
                  <a:gd name="connsiteY1" fmla="*/ 796075 h 901843"/>
                  <a:gd name="connsiteX2" fmla="*/ 5701553 w 8589709"/>
                  <a:gd name="connsiteY2" fmla="*/ 139859 h 901843"/>
                  <a:gd name="connsiteX3" fmla="*/ 8197327 w 8589709"/>
                  <a:gd name="connsiteY3" fmla="*/ 441073 h 901843"/>
                  <a:gd name="connsiteX4" fmla="*/ 8154297 w 8589709"/>
                  <a:gd name="connsiteY4" fmla="*/ 892894 h 901843"/>
                  <a:gd name="connsiteX5" fmla="*/ 4077148 w 8589709"/>
                  <a:gd name="connsiteY5" fmla="*/ 10 h 901843"/>
                  <a:gd name="connsiteX6" fmla="*/ 0 w 8589709"/>
                  <a:gd name="connsiteY6" fmla="*/ 871379 h 901843"/>
                  <a:gd name="connsiteX0" fmla="*/ 10758 w 8589709"/>
                  <a:gd name="connsiteY0" fmla="*/ 182889 h 901843"/>
                  <a:gd name="connsiteX1" fmla="*/ 2969111 w 8589709"/>
                  <a:gd name="connsiteY1" fmla="*/ 656226 h 901843"/>
                  <a:gd name="connsiteX2" fmla="*/ 5701553 w 8589709"/>
                  <a:gd name="connsiteY2" fmla="*/ 139859 h 901843"/>
                  <a:gd name="connsiteX3" fmla="*/ 8197327 w 8589709"/>
                  <a:gd name="connsiteY3" fmla="*/ 441073 h 901843"/>
                  <a:gd name="connsiteX4" fmla="*/ 8154297 w 8589709"/>
                  <a:gd name="connsiteY4" fmla="*/ 892894 h 901843"/>
                  <a:gd name="connsiteX5" fmla="*/ 4077148 w 8589709"/>
                  <a:gd name="connsiteY5" fmla="*/ 10 h 901843"/>
                  <a:gd name="connsiteX6" fmla="*/ 0 w 8589709"/>
                  <a:gd name="connsiteY6" fmla="*/ 871379 h 901843"/>
                  <a:gd name="connsiteX0" fmla="*/ 10758 w 8733192"/>
                  <a:gd name="connsiteY0" fmla="*/ 182889 h 896102"/>
                  <a:gd name="connsiteX1" fmla="*/ 2969111 w 8733192"/>
                  <a:gd name="connsiteY1" fmla="*/ 656226 h 896102"/>
                  <a:gd name="connsiteX2" fmla="*/ 5701553 w 8733192"/>
                  <a:gd name="connsiteY2" fmla="*/ 139859 h 896102"/>
                  <a:gd name="connsiteX3" fmla="*/ 8197327 w 8733192"/>
                  <a:gd name="connsiteY3" fmla="*/ 441073 h 896102"/>
                  <a:gd name="connsiteX4" fmla="*/ 8154297 w 8733192"/>
                  <a:gd name="connsiteY4" fmla="*/ 892894 h 896102"/>
                  <a:gd name="connsiteX5" fmla="*/ 4077148 w 8733192"/>
                  <a:gd name="connsiteY5" fmla="*/ 10 h 896102"/>
                  <a:gd name="connsiteX6" fmla="*/ 0 w 8733192"/>
                  <a:gd name="connsiteY6" fmla="*/ 871379 h 896102"/>
                  <a:gd name="connsiteX0" fmla="*/ 10758 w 8733192"/>
                  <a:gd name="connsiteY0" fmla="*/ 182889 h 896102"/>
                  <a:gd name="connsiteX1" fmla="*/ 2969111 w 8733192"/>
                  <a:gd name="connsiteY1" fmla="*/ 656226 h 896102"/>
                  <a:gd name="connsiteX2" fmla="*/ 5701553 w 8733192"/>
                  <a:gd name="connsiteY2" fmla="*/ 139859 h 896102"/>
                  <a:gd name="connsiteX3" fmla="*/ 8197327 w 8733192"/>
                  <a:gd name="connsiteY3" fmla="*/ 441073 h 896102"/>
                  <a:gd name="connsiteX4" fmla="*/ 8154297 w 8733192"/>
                  <a:gd name="connsiteY4" fmla="*/ 892894 h 896102"/>
                  <a:gd name="connsiteX5" fmla="*/ 4077148 w 8733192"/>
                  <a:gd name="connsiteY5" fmla="*/ 10 h 896102"/>
                  <a:gd name="connsiteX6" fmla="*/ 0 w 8733192"/>
                  <a:gd name="connsiteY6" fmla="*/ 871379 h 896102"/>
                  <a:gd name="connsiteX0" fmla="*/ 10758 w 8368131"/>
                  <a:gd name="connsiteY0" fmla="*/ 182889 h 894732"/>
                  <a:gd name="connsiteX1" fmla="*/ 2969111 w 8368131"/>
                  <a:gd name="connsiteY1" fmla="*/ 656226 h 894732"/>
                  <a:gd name="connsiteX2" fmla="*/ 5701553 w 8368131"/>
                  <a:gd name="connsiteY2" fmla="*/ 139859 h 894732"/>
                  <a:gd name="connsiteX3" fmla="*/ 8197327 w 8368131"/>
                  <a:gd name="connsiteY3" fmla="*/ 441073 h 894732"/>
                  <a:gd name="connsiteX4" fmla="*/ 8154297 w 8368131"/>
                  <a:gd name="connsiteY4" fmla="*/ 892894 h 894732"/>
                  <a:gd name="connsiteX5" fmla="*/ 4077148 w 8368131"/>
                  <a:gd name="connsiteY5" fmla="*/ 10 h 894732"/>
                  <a:gd name="connsiteX6" fmla="*/ 0 w 8368131"/>
                  <a:gd name="connsiteY6" fmla="*/ 871379 h 894732"/>
                  <a:gd name="connsiteX0" fmla="*/ 10758 w 8368131"/>
                  <a:gd name="connsiteY0" fmla="*/ 182889 h 894732"/>
                  <a:gd name="connsiteX1" fmla="*/ 2969111 w 8368131"/>
                  <a:gd name="connsiteY1" fmla="*/ 656226 h 894732"/>
                  <a:gd name="connsiteX2" fmla="*/ 5701553 w 8368131"/>
                  <a:gd name="connsiteY2" fmla="*/ 139859 h 894732"/>
                  <a:gd name="connsiteX3" fmla="*/ 8197327 w 8368131"/>
                  <a:gd name="connsiteY3" fmla="*/ 441073 h 894732"/>
                  <a:gd name="connsiteX4" fmla="*/ 8154297 w 8368131"/>
                  <a:gd name="connsiteY4" fmla="*/ 892894 h 894732"/>
                  <a:gd name="connsiteX5" fmla="*/ 4077148 w 8368131"/>
                  <a:gd name="connsiteY5" fmla="*/ 10 h 894732"/>
                  <a:gd name="connsiteX6" fmla="*/ 0 w 8368131"/>
                  <a:gd name="connsiteY6" fmla="*/ 871379 h 894732"/>
                  <a:gd name="connsiteX0" fmla="*/ 10758 w 8197327"/>
                  <a:gd name="connsiteY0" fmla="*/ 182889 h 894299"/>
                  <a:gd name="connsiteX1" fmla="*/ 2969111 w 8197327"/>
                  <a:gd name="connsiteY1" fmla="*/ 656226 h 894299"/>
                  <a:gd name="connsiteX2" fmla="*/ 5701553 w 8197327"/>
                  <a:gd name="connsiteY2" fmla="*/ 139859 h 894299"/>
                  <a:gd name="connsiteX3" fmla="*/ 8197327 w 8197327"/>
                  <a:gd name="connsiteY3" fmla="*/ 441073 h 894299"/>
                  <a:gd name="connsiteX4" fmla="*/ 8154297 w 8197327"/>
                  <a:gd name="connsiteY4" fmla="*/ 892894 h 894299"/>
                  <a:gd name="connsiteX5" fmla="*/ 4077148 w 8197327"/>
                  <a:gd name="connsiteY5" fmla="*/ 10 h 894299"/>
                  <a:gd name="connsiteX6" fmla="*/ 0 w 8197327"/>
                  <a:gd name="connsiteY6" fmla="*/ 871379 h 894299"/>
                  <a:gd name="connsiteX0" fmla="*/ 10758 w 8208086"/>
                  <a:gd name="connsiteY0" fmla="*/ 182922 h 915789"/>
                  <a:gd name="connsiteX1" fmla="*/ 2969111 w 8208086"/>
                  <a:gd name="connsiteY1" fmla="*/ 656259 h 915789"/>
                  <a:gd name="connsiteX2" fmla="*/ 5701553 w 8208086"/>
                  <a:gd name="connsiteY2" fmla="*/ 139892 h 915789"/>
                  <a:gd name="connsiteX3" fmla="*/ 8197327 w 8208086"/>
                  <a:gd name="connsiteY3" fmla="*/ 441106 h 915789"/>
                  <a:gd name="connsiteX4" fmla="*/ 8208086 w 8208086"/>
                  <a:gd name="connsiteY4" fmla="*/ 914442 h 915789"/>
                  <a:gd name="connsiteX5" fmla="*/ 4077148 w 8208086"/>
                  <a:gd name="connsiteY5" fmla="*/ 43 h 915789"/>
                  <a:gd name="connsiteX6" fmla="*/ 0 w 8208086"/>
                  <a:gd name="connsiteY6" fmla="*/ 871412 h 91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8086" h="915789">
                    <a:moveTo>
                      <a:pt x="10758" y="182922"/>
                    </a:moveTo>
                    <a:cubicBezTo>
                      <a:pt x="736002" y="417797"/>
                      <a:pt x="2020645" y="663431"/>
                      <a:pt x="2969111" y="656259"/>
                    </a:cubicBezTo>
                    <a:cubicBezTo>
                      <a:pt x="3917577" y="649087"/>
                      <a:pt x="4830184" y="175751"/>
                      <a:pt x="5701553" y="139892"/>
                    </a:cubicBezTo>
                    <a:cubicBezTo>
                      <a:pt x="6572922" y="104033"/>
                      <a:pt x="7788536" y="315600"/>
                      <a:pt x="8197327" y="441106"/>
                    </a:cubicBezTo>
                    <a:cubicBezTo>
                      <a:pt x="8186569" y="448278"/>
                      <a:pt x="8206294" y="944922"/>
                      <a:pt x="8208086" y="914442"/>
                    </a:cubicBezTo>
                    <a:cubicBezTo>
                      <a:pt x="7177144" y="873204"/>
                      <a:pt x="5445162" y="7215"/>
                      <a:pt x="4077148" y="43"/>
                    </a:cubicBezTo>
                    <a:cubicBezTo>
                      <a:pt x="2709134" y="-7129"/>
                      <a:pt x="0" y="871412"/>
                      <a:pt x="0" y="871412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5">
                      <a:alpha val="0"/>
                    </a:schemeClr>
                  </a:gs>
                  <a:gs pos="100000">
                    <a:schemeClr val="accent5">
                      <a:alpha val="0"/>
                    </a:schemeClr>
                  </a:gs>
                  <a:gs pos="41000">
                    <a:schemeClr val="accent5">
                      <a:alpha val="21000"/>
                    </a:schemeClr>
                  </a:gs>
                </a:gsLst>
                <a:lin ang="0" scaled="1"/>
                <a:tileRect/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Freeform 62"/>
              <p:cNvSpPr/>
              <p:nvPr/>
            </p:nvSpPr>
            <p:spPr>
              <a:xfrm flipH="1">
                <a:off x="2216076" y="2947548"/>
                <a:ext cx="8208086" cy="915789"/>
              </a:xfrm>
              <a:custGeom>
                <a:avLst/>
                <a:gdLst>
                  <a:gd name="connsiteX0" fmla="*/ 10758 w 8579603"/>
                  <a:gd name="connsiteY0" fmla="*/ 64557 h 779740"/>
                  <a:gd name="connsiteX1" fmla="*/ 2409713 w 8579603"/>
                  <a:gd name="connsiteY1" fmla="*/ 527136 h 779740"/>
                  <a:gd name="connsiteX2" fmla="*/ 5701553 w 8579603"/>
                  <a:gd name="connsiteY2" fmla="*/ 21527 h 779740"/>
                  <a:gd name="connsiteX3" fmla="*/ 8197327 w 8579603"/>
                  <a:gd name="connsiteY3" fmla="*/ 322741 h 779740"/>
                  <a:gd name="connsiteX4" fmla="*/ 8154297 w 8579603"/>
                  <a:gd name="connsiteY4" fmla="*/ 774562 h 779740"/>
                  <a:gd name="connsiteX5" fmla="*/ 4227756 w 8579603"/>
                  <a:gd name="connsiteY5" fmla="*/ 12 h 779740"/>
                  <a:gd name="connsiteX6" fmla="*/ 0 w 8579603"/>
                  <a:gd name="connsiteY6" fmla="*/ 753047 h 779740"/>
                  <a:gd name="connsiteX0" fmla="*/ 10758 w 8589709"/>
                  <a:gd name="connsiteY0" fmla="*/ 182889 h 901843"/>
                  <a:gd name="connsiteX1" fmla="*/ 2409713 w 8589709"/>
                  <a:gd name="connsiteY1" fmla="*/ 645468 h 901843"/>
                  <a:gd name="connsiteX2" fmla="*/ 5701553 w 8589709"/>
                  <a:gd name="connsiteY2" fmla="*/ 139859 h 901843"/>
                  <a:gd name="connsiteX3" fmla="*/ 8197327 w 8589709"/>
                  <a:gd name="connsiteY3" fmla="*/ 441073 h 901843"/>
                  <a:gd name="connsiteX4" fmla="*/ 8154297 w 8589709"/>
                  <a:gd name="connsiteY4" fmla="*/ 892894 h 901843"/>
                  <a:gd name="connsiteX5" fmla="*/ 4077148 w 8589709"/>
                  <a:gd name="connsiteY5" fmla="*/ 10 h 901843"/>
                  <a:gd name="connsiteX6" fmla="*/ 0 w 8589709"/>
                  <a:gd name="connsiteY6" fmla="*/ 871379 h 901843"/>
                  <a:gd name="connsiteX0" fmla="*/ 10758 w 8589709"/>
                  <a:gd name="connsiteY0" fmla="*/ 182889 h 901843"/>
                  <a:gd name="connsiteX1" fmla="*/ 2140772 w 8589709"/>
                  <a:gd name="connsiteY1" fmla="*/ 796075 h 901843"/>
                  <a:gd name="connsiteX2" fmla="*/ 5701553 w 8589709"/>
                  <a:gd name="connsiteY2" fmla="*/ 139859 h 901843"/>
                  <a:gd name="connsiteX3" fmla="*/ 8197327 w 8589709"/>
                  <a:gd name="connsiteY3" fmla="*/ 441073 h 901843"/>
                  <a:gd name="connsiteX4" fmla="*/ 8154297 w 8589709"/>
                  <a:gd name="connsiteY4" fmla="*/ 892894 h 901843"/>
                  <a:gd name="connsiteX5" fmla="*/ 4077148 w 8589709"/>
                  <a:gd name="connsiteY5" fmla="*/ 10 h 901843"/>
                  <a:gd name="connsiteX6" fmla="*/ 0 w 8589709"/>
                  <a:gd name="connsiteY6" fmla="*/ 871379 h 901843"/>
                  <a:gd name="connsiteX0" fmla="*/ 10758 w 8589709"/>
                  <a:gd name="connsiteY0" fmla="*/ 182889 h 901843"/>
                  <a:gd name="connsiteX1" fmla="*/ 2969111 w 8589709"/>
                  <a:gd name="connsiteY1" fmla="*/ 656226 h 901843"/>
                  <a:gd name="connsiteX2" fmla="*/ 5701553 w 8589709"/>
                  <a:gd name="connsiteY2" fmla="*/ 139859 h 901843"/>
                  <a:gd name="connsiteX3" fmla="*/ 8197327 w 8589709"/>
                  <a:gd name="connsiteY3" fmla="*/ 441073 h 901843"/>
                  <a:gd name="connsiteX4" fmla="*/ 8154297 w 8589709"/>
                  <a:gd name="connsiteY4" fmla="*/ 892894 h 901843"/>
                  <a:gd name="connsiteX5" fmla="*/ 4077148 w 8589709"/>
                  <a:gd name="connsiteY5" fmla="*/ 10 h 901843"/>
                  <a:gd name="connsiteX6" fmla="*/ 0 w 8589709"/>
                  <a:gd name="connsiteY6" fmla="*/ 871379 h 901843"/>
                  <a:gd name="connsiteX0" fmla="*/ 10758 w 8733192"/>
                  <a:gd name="connsiteY0" fmla="*/ 182889 h 896102"/>
                  <a:gd name="connsiteX1" fmla="*/ 2969111 w 8733192"/>
                  <a:gd name="connsiteY1" fmla="*/ 656226 h 896102"/>
                  <a:gd name="connsiteX2" fmla="*/ 5701553 w 8733192"/>
                  <a:gd name="connsiteY2" fmla="*/ 139859 h 896102"/>
                  <a:gd name="connsiteX3" fmla="*/ 8197327 w 8733192"/>
                  <a:gd name="connsiteY3" fmla="*/ 441073 h 896102"/>
                  <a:gd name="connsiteX4" fmla="*/ 8154297 w 8733192"/>
                  <a:gd name="connsiteY4" fmla="*/ 892894 h 896102"/>
                  <a:gd name="connsiteX5" fmla="*/ 4077148 w 8733192"/>
                  <a:gd name="connsiteY5" fmla="*/ 10 h 896102"/>
                  <a:gd name="connsiteX6" fmla="*/ 0 w 8733192"/>
                  <a:gd name="connsiteY6" fmla="*/ 871379 h 896102"/>
                  <a:gd name="connsiteX0" fmla="*/ 10758 w 8733192"/>
                  <a:gd name="connsiteY0" fmla="*/ 182889 h 896102"/>
                  <a:gd name="connsiteX1" fmla="*/ 2969111 w 8733192"/>
                  <a:gd name="connsiteY1" fmla="*/ 656226 h 896102"/>
                  <a:gd name="connsiteX2" fmla="*/ 5701553 w 8733192"/>
                  <a:gd name="connsiteY2" fmla="*/ 139859 h 896102"/>
                  <a:gd name="connsiteX3" fmla="*/ 8197327 w 8733192"/>
                  <a:gd name="connsiteY3" fmla="*/ 441073 h 896102"/>
                  <a:gd name="connsiteX4" fmla="*/ 8154297 w 8733192"/>
                  <a:gd name="connsiteY4" fmla="*/ 892894 h 896102"/>
                  <a:gd name="connsiteX5" fmla="*/ 4077148 w 8733192"/>
                  <a:gd name="connsiteY5" fmla="*/ 10 h 896102"/>
                  <a:gd name="connsiteX6" fmla="*/ 0 w 8733192"/>
                  <a:gd name="connsiteY6" fmla="*/ 871379 h 896102"/>
                  <a:gd name="connsiteX0" fmla="*/ 10758 w 8368131"/>
                  <a:gd name="connsiteY0" fmla="*/ 182889 h 894732"/>
                  <a:gd name="connsiteX1" fmla="*/ 2969111 w 8368131"/>
                  <a:gd name="connsiteY1" fmla="*/ 656226 h 894732"/>
                  <a:gd name="connsiteX2" fmla="*/ 5701553 w 8368131"/>
                  <a:gd name="connsiteY2" fmla="*/ 139859 h 894732"/>
                  <a:gd name="connsiteX3" fmla="*/ 8197327 w 8368131"/>
                  <a:gd name="connsiteY3" fmla="*/ 441073 h 894732"/>
                  <a:gd name="connsiteX4" fmla="*/ 8154297 w 8368131"/>
                  <a:gd name="connsiteY4" fmla="*/ 892894 h 894732"/>
                  <a:gd name="connsiteX5" fmla="*/ 4077148 w 8368131"/>
                  <a:gd name="connsiteY5" fmla="*/ 10 h 894732"/>
                  <a:gd name="connsiteX6" fmla="*/ 0 w 8368131"/>
                  <a:gd name="connsiteY6" fmla="*/ 871379 h 894732"/>
                  <a:gd name="connsiteX0" fmla="*/ 10758 w 8368131"/>
                  <a:gd name="connsiteY0" fmla="*/ 182889 h 894732"/>
                  <a:gd name="connsiteX1" fmla="*/ 2969111 w 8368131"/>
                  <a:gd name="connsiteY1" fmla="*/ 656226 h 894732"/>
                  <a:gd name="connsiteX2" fmla="*/ 5701553 w 8368131"/>
                  <a:gd name="connsiteY2" fmla="*/ 139859 h 894732"/>
                  <a:gd name="connsiteX3" fmla="*/ 8197327 w 8368131"/>
                  <a:gd name="connsiteY3" fmla="*/ 441073 h 894732"/>
                  <a:gd name="connsiteX4" fmla="*/ 8154297 w 8368131"/>
                  <a:gd name="connsiteY4" fmla="*/ 892894 h 894732"/>
                  <a:gd name="connsiteX5" fmla="*/ 4077148 w 8368131"/>
                  <a:gd name="connsiteY5" fmla="*/ 10 h 894732"/>
                  <a:gd name="connsiteX6" fmla="*/ 0 w 8368131"/>
                  <a:gd name="connsiteY6" fmla="*/ 871379 h 894732"/>
                  <a:gd name="connsiteX0" fmla="*/ 10758 w 8197327"/>
                  <a:gd name="connsiteY0" fmla="*/ 182889 h 894299"/>
                  <a:gd name="connsiteX1" fmla="*/ 2969111 w 8197327"/>
                  <a:gd name="connsiteY1" fmla="*/ 656226 h 894299"/>
                  <a:gd name="connsiteX2" fmla="*/ 5701553 w 8197327"/>
                  <a:gd name="connsiteY2" fmla="*/ 139859 h 894299"/>
                  <a:gd name="connsiteX3" fmla="*/ 8197327 w 8197327"/>
                  <a:gd name="connsiteY3" fmla="*/ 441073 h 894299"/>
                  <a:gd name="connsiteX4" fmla="*/ 8154297 w 8197327"/>
                  <a:gd name="connsiteY4" fmla="*/ 892894 h 894299"/>
                  <a:gd name="connsiteX5" fmla="*/ 4077148 w 8197327"/>
                  <a:gd name="connsiteY5" fmla="*/ 10 h 894299"/>
                  <a:gd name="connsiteX6" fmla="*/ 0 w 8197327"/>
                  <a:gd name="connsiteY6" fmla="*/ 871379 h 894299"/>
                  <a:gd name="connsiteX0" fmla="*/ 10758 w 8208086"/>
                  <a:gd name="connsiteY0" fmla="*/ 182922 h 915789"/>
                  <a:gd name="connsiteX1" fmla="*/ 2969111 w 8208086"/>
                  <a:gd name="connsiteY1" fmla="*/ 656259 h 915789"/>
                  <a:gd name="connsiteX2" fmla="*/ 5701553 w 8208086"/>
                  <a:gd name="connsiteY2" fmla="*/ 139892 h 915789"/>
                  <a:gd name="connsiteX3" fmla="*/ 8197327 w 8208086"/>
                  <a:gd name="connsiteY3" fmla="*/ 441106 h 915789"/>
                  <a:gd name="connsiteX4" fmla="*/ 8208086 w 8208086"/>
                  <a:gd name="connsiteY4" fmla="*/ 914442 h 915789"/>
                  <a:gd name="connsiteX5" fmla="*/ 4077148 w 8208086"/>
                  <a:gd name="connsiteY5" fmla="*/ 43 h 915789"/>
                  <a:gd name="connsiteX6" fmla="*/ 0 w 8208086"/>
                  <a:gd name="connsiteY6" fmla="*/ 871412 h 91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08086" h="915789">
                    <a:moveTo>
                      <a:pt x="10758" y="182922"/>
                    </a:moveTo>
                    <a:cubicBezTo>
                      <a:pt x="736002" y="417797"/>
                      <a:pt x="2020645" y="663431"/>
                      <a:pt x="2969111" y="656259"/>
                    </a:cubicBezTo>
                    <a:cubicBezTo>
                      <a:pt x="3917577" y="649087"/>
                      <a:pt x="4830184" y="175751"/>
                      <a:pt x="5701553" y="139892"/>
                    </a:cubicBezTo>
                    <a:cubicBezTo>
                      <a:pt x="6572922" y="104033"/>
                      <a:pt x="7788536" y="315600"/>
                      <a:pt x="8197327" y="441106"/>
                    </a:cubicBezTo>
                    <a:cubicBezTo>
                      <a:pt x="8186569" y="448278"/>
                      <a:pt x="8206294" y="944922"/>
                      <a:pt x="8208086" y="914442"/>
                    </a:cubicBezTo>
                    <a:cubicBezTo>
                      <a:pt x="7177144" y="873204"/>
                      <a:pt x="5445162" y="7215"/>
                      <a:pt x="4077148" y="43"/>
                    </a:cubicBezTo>
                    <a:cubicBezTo>
                      <a:pt x="2709134" y="-7129"/>
                      <a:pt x="0" y="871412"/>
                      <a:pt x="0" y="871412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5">
                      <a:alpha val="0"/>
                    </a:schemeClr>
                  </a:gs>
                  <a:gs pos="100000">
                    <a:schemeClr val="accent5">
                      <a:alpha val="0"/>
                    </a:schemeClr>
                  </a:gs>
                  <a:gs pos="41000">
                    <a:schemeClr val="accent5">
                      <a:alpha val="21000"/>
                    </a:schemeClr>
                  </a:gs>
                </a:gsLst>
                <a:lin ang="0" scaled="1"/>
                <a:tileRect/>
              </a:gra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574861" y="3323068"/>
              <a:ext cx="67649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 smtClean="0">
                  <a:ln w="1905"/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2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X.commerce</a:t>
              </a:r>
              <a:r>
                <a:rPr lang="en-US" sz="2800" b="1" dirty="0" smtClean="0">
                  <a:ln w="1905"/>
                  <a:solidFill>
                    <a:schemeClr val="bg1"/>
                  </a:solidFill>
                  <a:effectLst>
                    <a:glow rad="101600">
                      <a:schemeClr val="tx2">
                        <a:lumMod val="50000"/>
                        <a:alpha val="2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Fabric</a:t>
              </a:r>
              <a:endParaRPr lang="en-US" sz="2800" b="1" dirty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" name="Up-Down Arrow 3"/>
          <p:cNvSpPr/>
          <p:nvPr/>
        </p:nvSpPr>
        <p:spPr>
          <a:xfrm>
            <a:off x="966535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34390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Online</a:t>
            </a:r>
            <a:br>
              <a:rPr lang="en-US" sz="1200" b="1" dirty="0" smtClean="0">
                <a:solidFill>
                  <a:schemeClr val="tx1"/>
                </a:solidFill>
              </a:rPr>
            </a:br>
            <a:r>
              <a:rPr lang="en-US" sz="1200" b="1" dirty="0" smtClean="0">
                <a:solidFill>
                  <a:schemeClr val="tx1"/>
                </a:solidFill>
              </a:rPr>
              <a:t>Store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Up-Down Arrow 35"/>
          <p:cNvSpPr/>
          <p:nvPr/>
        </p:nvSpPr>
        <p:spPr>
          <a:xfrm>
            <a:off x="2080754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748609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Offline</a:t>
            </a:r>
            <a:br>
              <a:rPr lang="en-US" sz="1200" b="1" dirty="0" smtClean="0">
                <a:solidFill>
                  <a:schemeClr val="tx1"/>
                </a:solidFill>
              </a:rPr>
            </a:br>
            <a:r>
              <a:rPr lang="en-US" sz="1200" b="1" dirty="0" smtClean="0">
                <a:solidFill>
                  <a:schemeClr val="tx1"/>
                </a:solidFill>
              </a:rPr>
              <a:t>Store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Up-Down Arrow 38"/>
          <p:cNvSpPr/>
          <p:nvPr/>
        </p:nvSpPr>
        <p:spPr>
          <a:xfrm>
            <a:off x="3194974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862829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Marketplace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2" name="Up-Down Arrow 41"/>
          <p:cNvSpPr/>
          <p:nvPr/>
        </p:nvSpPr>
        <p:spPr>
          <a:xfrm>
            <a:off x="4309193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977048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Comparison Shopping Engine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Up-Down Arrow 44"/>
          <p:cNvSpPr/>
          <p:nvPr/>
        </p:nvSpPr>
        <p:spPr>
          <a:xfrm>
            <a:off x="5399442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067297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SEM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Up-Down Arrow 47"/>
          <p:cNvSpPr/>
          <p:nvPr/>
        </p:nvSpPr>
        <p:spPr>
          <a:xfrm>
            <a:off x="6513662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6181517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Social</a:t>
            </a:r>
            <a:br>
              <a:rPr lang="en-US" sz="1200" b="1" dirty="0" smtClean="0">
                <a:solidFill>
                  <a:schemeClr val="tx1"/>
                </a:solidFill>
              </a:rPr>
            </a:br>
            <a:r>
              <a:rPr lang="en-US" sz="1200" b="1" dirty="0" smtClean="0">
                <a:solidFill>
                  <a:schemeClr val="tx1"/>
                </a:solidFill>
              </a:rPr>
              <a:t>Media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1" name="Up-Down Arrow 50"/>
          <p:cNvSpPr/>
          <p:nvPr/>
        </p:nvSpPr>
        <p:spPr>
          <a:xfrm>
            <a:off x="7627881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95736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SEO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4" name="Up-Down Arrow 53"/>
          <p:cNvSpPr/>
          <p:nvPr/>
        </p:nvSpPr>
        <p:spPr>
          <a:xfrm>
            <a:off x="8742101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8409956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Display Ads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Up-Down Arrow 56"/>
          <p:cNvSpPr/>
          <p:nvPr/>
        </p:nvSpPr>
        <p:spPr>
          <a:xfrm>
            <a:off x="9856320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9524175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Affiliate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0" name="Up-Down Arrow 49"/>
          <p:cNvSpPr/>
          <p:nvPr/>
        </p:nvSpPr>
        <p:spPr>
          <a:xfrm>
            <a:off x="10960439" y="4717657"/>
            <a:ext cx="335633" cy="437429"/>
          </a:xfrm>
          <a:prstGeom prst="upDownArrow">
            <a:avLst/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10628294" y="5227447"/>
            <a:ext cx="989411" cy="642040"/>
          </a:xfrm>
          <a:prstGeom prst="roundRect">
            <a:avLst>
              <a:gd name="adj" fmla="val 1681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h="190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Analytics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2865361" y="5220513"/>
            <a:ext cx="1024537" cy="642040"/>
          </a:xfrm>
          <a:prstGeom prst="roundRect">
            <a:avLst>
              <a:gd name="adj" fmla="val 16811"/>
            </a:avLst>
          </a:prstGeom>
          <a:gradFill flip="none" rotWithShape="1">
            <a:gsLst>
              <a:gs pos="76000">
                <a:schemeClr val="accent4"/>
              </a:gs>
              <a:gs pos="99000">
                <a:schemeClr val="accent4">
                  <a:lumMod val="40000"/>
                  <a:lumOff val="60000"/>
                </a:schemeClr>
              </a:gs>
              <a:gs pos="0">
                <a:srgbClr val="DE9F00"/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eBay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5067297" y="5237350"/>
            <a:ext cx="989411" cy="642040"/>
          </a:xfrm>
          <a:prstGeom prst="roundRect">
            <a:avLst>
              <a:gd name="adj" fmla="val 16811"/>
            </a:avLst>
          </a:prstGeom>
          <a:gradFill flip="none" rotWithShape="1">
            <a:gsLst>
              <a:gs pos="76000">
                <a:schemeClr val="accent4"/>
              </a:gs>
              <a:gs pos="99000">
                <a:schemeClr val="accent4">
                  <a:lumMod val="40000"/>
                  <a:lumOff val="60000"/>
                </a:schemeClr>
              </a:gs>
              <a:gs pos="0">
                <a:srgbClr val="DE9F00"/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Kenshoo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0628294" y="5237350"/>
            <a:ext cx="989411" cy="642040"/>
          </a:xfrm>
          <a:prstGeom prst="roundRect">
            <a:avLst>
              <a:gd name="adj" fmla="val 16811"/>
            </a:avLst>
          </a:prstGeom>
          <a:gradFill flip="none" rotWithShape="1">
            <a:gsLst>
              <a:gs pos="76000">
                <a:schemeClr val="accent4"/>
              </a:gs>
              <a:gs pos="99000">
                <a:schemeClr val="accent4">
                  <a:lumMod val="40000"/>
                  <a:lumOff val="60000"/>
                </a:schemeClr>
              </a:gs>
              <a:gs pos="0">
                <a:srgbClr val="DE9F00"/>
              </a:gs>
            </a:gsLst>
            <a:lin ang="16200000" scaled="0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err="1" smtClean="0">
                <a:solidFill>
                  <a:schemeClr val="tx1"/>
                </a:solidFill>
              </a:rPr>
              <a:t>Terapeak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8" name="Up-Down Arrow 67"/>
          <p:cNvSpPr/>
          <p:nvPr/>
        </p:nvSpPr>
        <p:spPr>
          <a:xfrm>
            <a:off x="2051005" y="2707661"/>
            <a:ext cx="611659" cy="644868"/>
          </a:xfrm>
          <a:prstGeom prst="upDownArrow">
            <a:avLst>
              <a:gd name="adj1" fmla="val 50000"/>
              <a:gd name="adj2" fmla="val 32985"/>
            </a:avLst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69" name="Up-Down Arrow 68"/>
          <p:cNvSpPr/>
          <p:nvPr/>
        </p:nvSpPr>
        <p:spPr>
          <a:xfrm>
            <a:off x="9460548" y="2707661"/>
            <a:ext cx="611659" cy="644868"/>
          </a:xfrm>
          <a:prstGeom prst="upDownArrow">
            <a:avLst>
              <a:gd name="adj1" fmla="val 50000"/>
              <a:gd name="adj2" fmla="val 32985"/>
            </a:avLst>
          </a:prstGeom>
          <a:gradFill flip="none" rotWithShape="1">
            <a:gsLst>
              <a:gs pos="0">
                <a:srgbClr val="007DBD"/>
              </a:gs>
              <a:gs pos="99000">
                <a:srgbClr val="0099D2">
                  <a:lumMod val="91000"/>
                  <a:lumOff val="9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5080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/>
            <a:endParaRPr lang="en-US" sz="2800">
              <a:solidFill>
                <a:srgbClr val="FFFFFF"/>
              </a:solidFill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02024" y="1934469"/>
            <a:ext cx="1473051" cy="3169236"/>
            <a:chOff x="3723070" y="4114801"/>
            <a:chExt cx="1077032" cy="2317210"/>
          </a:xfrm>
        </p:grpSpPr>
        <p:sp>
          <p:nvSpPr>
            <p:cNvPr id="12" name="Freeform 11"/>
            <p:cNvSpPr/>
            <p:nvPr/>
          </p:nvSpPr>
          <p:spPr>
            <a:xfrm>
              <a:off x="3723070" y="5201120"/>
              <a:ext cx="1077032" cy="1230891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0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748015" y="4114801"/>
              <a:ext cx="1031179" cy="1061695"/>
            </a:xfrm>
            <a:prstGeom prst="ellipse">
              <a:avLst/>
            </a:pr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376882" y="4419190"/>
              <a:ext cx="190697" cy="1963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789148" y="4160091"/>
              <a:ext cx="855017" cy="50634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752971" y="5234455"/>
              <a:ext cx="935682" cy="510574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e 16"/>
            <p:cNvSpPr/>
            <p:nvPr/>
          </p:nvSpPr>
          <p:spPr>
            <a:xfrm>
              <a:off x="3886810" y="4411069"/>
              <a:ext cx="744877" cy="636419"/>
            </a:xfrm>
            <a:prstGeom prst="pie">
              <a:avLst>
                <a:gd name="adj1" fmla="val 0"/>
                <a:gd name="adj2" fmla="val 10800004"/>
              </a:avLst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Super-Awesome Value for Merchants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698" y="1471731"/>
            <a:ext cx="8262105" cy="4876800"/>
          </a:xfrm>
        </p:spPr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US" sz="4400" b="1" dirty="0" smtClean="0">
                <a:solidFill>
                  <a:srgbClr val="A4D76B"/>
                </a:solidFill>
              </a:rPr>
              <a:t>Reach</a:t>
            </a:r>
            <a:r>
              <a:rPr lang="en-US" sz="4400" b="1" dirty="0" smtClean="0">
                <a:solidFill>
                  <a:schemeClr val="accent4"/>
                </a:solidFill>
              </a:rPr>
              <a:t> </a:t>
            </a:r>
            <a:r>
              <a:rPr lang="en-US" dirty="0" smtClean="0"/>
              <a:t>more customers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4400" b="1" dirty="0">
                <a:solidFill>
                  <a:srgbClr val="A4D76B"/>
                </a:solidFill>
              </a:rPr>
              <a:t>Faster time-to-market </a:t>
            </a:r>
            <a:r>
              <a:rPr lang="en-US" sz="4400" b="1" dirty="0" smtClean="0">
                <a:solidFill>
                  <a:srgbClr val="A4D76B"/>
                </a:solidFill>
              </a:rPr>
              <a:t/>
            </a:r>
            <a:br>
              <a:rPr lang="en-US" sz="4400" b="1" dirty="0" smtClean="0">
                <a:solidFill>
                  <a:srgbClr val="A4D76B"/>
                </a:solidFill>
              </a:rPr>
            </a:br>
            <a:r>
              <a:rPr lang="en-US" dirty="0" smtClean="0"/>
              <a:t>through ease of use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4400" b="1" dirty="0">
                <a:solidFill>
                  <a:srgbClr val="A4D76B"/>
                </a:solidFill>
              </a:rPr>
              <a:t>Future-proof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4400" b="1" dirty="0">
                <a:solidFill>
                  <a:srgbClr val="A4D76B"/>
                </a:solidFill>
              </a:rPr>
              <a:t>Insights</a:t>
            </a:r>
            <a:r>
              <a:rPr lang="en-US" dirty="0" smtClean="0"/>
              <a:t> through data and analysis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4400" b="1" dirty="0">
                <a:solidFill>
                  <a:srgbClr val="A4D76B"/>
                </a:solidFill>
              </a:rPr>
              <a:t>Trusted</a:t>
            </a:r>
            <a:r>
              <a:rPr lang="en-US" dirty="0" smtClean="0"/>
              <a:t> applications and developers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482497" y="1724125"/>
            <a:ext cx="136189" cy="13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82497" y="2764985"/>
            <a:ext cx="136189" cy="13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82497" y="4175977"/>
            <a:ext cx="136189" cy="13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82497" y="5177925"/>
            <a:ext cx="136189" cy="13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82497" y="6150691"/>
            <a:ext cx="136189" cy="13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X.commerce</a:t>
            </a:r>
          </a:p>
          <a:p>
            <a:r>
              <a:rPr lang="en-US" dirty="0" smtClean="0"/>
              <a:t>M-Commerce </a:t>
            </a:r>
          </a:p>
          <a:p>
            <a:r>
              <a:rPr lang="en-US" dirty="0" smtClean="0"/>
              <a:t>In-App Payments w/ PayPal</a:t>
            </a:r>
          </a:p>
          <a:p>
            <a:r>
              <a:rPr lang="en-US" dirty="0" smtClean="0"/>
              <a:t>Enhancing User Experience</a:t>
            </a:r>
          </a:p>
          <a:p>
            <a:pPr lvl="1"/>
            <a:r>
              <a:rPr lang="en-US" dirty="0" smtClean="0"/>
              <a:t>Product Discovery w/ </a:t>
            </a:r>
            <a:r>
              <a:rPr lang="en-US" dirty="0" err="1" smtClean="0"/>
              <a:t>RedLaser</a:t>
            </a:r>
            <a:endParaRPr lang="en-US" dirty="0" smtClean="0"/>
          </a:p>
          <a:p>
            <a:pPr lvl="1"/>
            <a:r>
              <a:rPr lang="en-US" dirty="0" smtClean="0"/>
              <a:t>Personalization w/ PayPal Access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092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165515" y="1776841"/>
            <a:ext cx="1535232" cy="3303017"/>
            <a:chOff x="1360870" y="4114801"/>
            <a:chExt cx="1077032" cy="2317210"/>
          </a:xfrm>
        </p:grpSpPr>
        <p:sp>
          <p:nvSpPr>
            <p:cNvPr id="12" name="Freeform 11"/>
            <p:cNvSpPr/>
            <p:nvPr/>
          </p:nvSpPr>
          <p:spPr>
            <a:xfrm>
              <a:off x="1360870" y="5201120"/>
              <a:ext cx="1077032" cy="1230891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85815" y="4114801"/>
              <a:ext cx="1031179" cy="1061695"/>
            </a:xfrm>
            <a:prstGeom prst="ellipse">
              <a:avLst/>
            </a:pr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014682" y="4419190"/>
              <a:ext cx="190697" cy="1963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1426948" y="4160091"/>
              <a:ext cx="855017" cy="50634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1390771" y="5234455"/>
              <a:ext cx="935682" cy="510574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Pie 16"/>
            <p:cNvSpPr/>
            <p:nvPr/>
          </p:nvSpPr>
          <p:spPr>
            <a:xfrm>
              <a:off x="1524000" y="4411069"/>
              <a:ext cx="744877" cy="636419"/>
            </a:xfrm>
            <a:prstGeom prst="pie">
              <a:avLst>
                <a:gd name="adj1" fmla="val 0"/>
                <a:gd name="adj2" fmla="val 10800004"/>
              </a:avLst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Super-Awesome Value for Developers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87940" y="1493192"/>
            <a:ext cx="7811308" cy="4876800"/>
          </a:xfrm>
        </p:spPr>
        <p:txBody>
          <a:bodyPr/>
          <a:lstStyle/>
          <a:p>
            <a:pPr marL="0" indent="0">
              <a:spcBef>
                <a:spcPts val="2400"/>
              </a:spcBef>
              <a:buNone/>
            </a:pPr>
            <a:r>
              <a:rPr lang="en-US" sz="4400" b="1" dirty="0" smtClean="0">
                <a:solidFill>
                  <a:schemeClr val="accent5"/>
                </a:solidFill>
              </a:rPr>
              <a:t>Reach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more merchants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4400" b="1" dirty="0" smtClean="0">
                <a:solidFill>
                  <a:schemeClr val="accent5"/>
                </a:solidFill>
              </a:rPr>
              <a:t>Ease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of development with standards </a:t>
            </a:r>
            <a:br>
              <a:rPr lang="en-US" dirty="0" smtClean="0"/>
            </a:br>
            <a:r>
              <a:rPr lang="en-US" dirty="0" smtClean="0"/>
              <a:t>and hosting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4400" b="1" dirty="0">
                <a:solidFill>
                  <a:schemeClr val="accent5"/>
                </a:solidFill>
              </a:rPr>
              <a:t>Monetize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better</a:t>
            </a:r>
            <a:r>
              <a:rPr lang="en-US" sz="4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through technology and services distribution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sz="4400" b="1" dirty="0">
                <a:solidFill>
                  <a:schemeClr val="accent5"/>
                </a:solidFill>
              </a:rPr>
              <a:t>Data</a:t>
            </a:r>
            <a:r>
              <a:rPr lang="en-US" sz="4400" b="1" dirty="0" smtClean="0">
                <a:solidFill>
                  <a:schemeClr val="accent4"/>
                </a:solidFill>
              </a:rPr>
              <a:t> </a:t>
            </a:r>
            <a:r>
              <a:rPr lang="en-US" dirty="0" smtClean="0"/>
              <a:t>for targeting and personalization</a:t>
            </a:r>
          </a:p>
        </p:txBody>
      </p:sp>
      <p:sp>
        <p:nvSpPr>
          <p:cNvPr id="5" name="Oval 4"/>
          <p:cNvSpPr/>
          <p:nvPr/>
        </p:nvSpPr>
        <p:spPr>
          <a:xfrm>
            <a:off x="466921" y="1799612"/>
            <a:ext cx="136189" cy="13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6921" y="2762648"/>
            <a:ext cx="136189" cy="13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6921" y="4280164"/>
            <a:ext cx="136189" cy="13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6921" y="5719858"/>
            <a:ext cx="136189" cy="1361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2248889" y="1714166"/>
            <a:ext cx="9400136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252075" y="2956425"/>
            <a:ext cx="6390422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52074" y="4182004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252074" y="5407582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60886" y="2949879"/>
            <a:ext cx="2888139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3" name="Group 94"/>
          <p:cNvGrpSpPr/>
          <p:nvPr/>
        </p:nvGrpSpPr>
        <p:grpSpPr>
          <a:xfrm>
            <a:off x="2191075" y="4216866"/>
            <a:ext cx="9457952" cy="886393"/>
            <a:chOff x="2216076" y="2807700"/>
            <a:chExt cx="8208087" cy="1055637"/>
          </a:xfrm>
        </p:grpSpPr>
        <p:sp>
          <p:nvSpPr>
            <p:cNvPr id="98" name="Freeform 97"/>
            <p:cNvSpPr/>
            <p:nvPr/>
          </p:nvSpPr>
          <p:spPr>
            <a:xfrm>
              <a:off x="2266121" y="2936794"/>
              <a:ext cx="8158042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5"/>
                </a:gs>
                <a:gs pos="41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flipH="1" flipV="1">
              <a:off x="2216076" y="2807700"/>
              <a:ext cx="8208087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flipH="1">
              <a:off x="2269013" y="2947548"/>
              <a:ext cx="8155148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Platform, Your Imagination!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70403" y="3232631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Merchant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8781" y="4416770"/>
            <a:ext cx="1399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Platform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8368" y="5686761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Capabilities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691855" y="4371294"/>
            <a:ext cx="427089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X.commerce</a:t>
            </a:r>
            <a:r>
              <a:rPr lang="en-US" sz="2800" b="1" dirty="0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Fabric</a:t>
            </a:r>
            <a:endParaRPr lang="en-US" sz="2800" b="1" dirty="0">
              <a:ln w="1905"/>
              <a:solidFill>
                <a:schemeClr val="bg1"/>
              </a:solidFill>
              <a:effectLst>
                <a:glow rad="101600">
                  <a:schemeClr val="tx2">
                    <a:lumMod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351727" y="3231736"/>
            <a:ext cx="196085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61736" y="3217640"/>
            <a:ext cx="199503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Carts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602894" y="5664536"/>
            <a:ext cx="37242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Capabilities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\\psf\Home\Graphic Tank\GSI_Logo_2009_CMYK-VECTO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640" y="3297870"/>
            <a:ext cx="1990658" cy="4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iship.com/trackit/img/iShipInc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02789" y="5484311"/>
            <a:ext cx="1135943" cy="443236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45" name="Picture 5" descr="\\psf\Home\Desktop\Where-logo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>
                  <a:alpha val="392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5595" y="5911362"/>
            <a:ext cx="1026393" cy="3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\\psf\Home\Desktop\WLW-0fada1fcd5e2_A330-MiloHomeLogo_2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2558" y="5869628"/>
            <a:ext cx="840661" cy="4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\\psf\Home\Desktop\ebay-logo.jp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t="22579" r="14827" b="15532"/>
          <a:stretch/>
        </p:blipFill>
        <p:spPr bwMode="auto">
          <a:xfrm>
            <a:off x="2509624" y="5505067"/>
            <a:ext cx="833595" cy="3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\\psf\Home\Desktop\eDialog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845" y="5963182"/>
            <a:ext cx="1144858" cy="3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\\psf\Home\Desktop\Zong_Logo.p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379" y="5943726"/>
            <a:ext cx="843091" cy="3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\\psf\Home\Desktop\new-PP-logo-hi-res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58" y="5594377"/>
            <a:ext cx="1021189" cy="2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\\psf\Home\Dolphin\6016 eBay Calendar\6016\M_logo_jpg\MagentoLogoTagline_official_Horizontal_600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82" y="3202140"/>
            <a:ext cx="1545805" cy="5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29889" y="1840186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Consumer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4547" y="2008324"/>
            <a:ext cx="616374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Consumer Services and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221241" y="4121622"/>
            <a:ext cx="11275944" cy="87549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glow rad="228600">
                    <a:schemeClr val="accent3">
                      <a:lumMod val="50000"/>
                      <a:alpha val="23000"/>
                    </a:schemeClr>
                  </a:glow>
                </a:effectLst>
                <a:uLnTx/>
                <a:uFillTx/>
                <a:latin typeface="+mn-lt"/>
                <a:ea typeface="+mn-ea"/>
                <a:cs typeface="+mn-cs"/>
              </a:rPr>
              <a:t>x.com/developers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>
                <a:glow rad="228600">
                  <a:schemeClr val="accent3">
                    <a:lumMod val="50000"/>
                    <a:alpha val="23000"/>
                  </a:schemeClr>
                </a:glo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4998059" y="1985486"/>
            <a:ext cx="6287985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  <a:effectLst>
            <a:glow rad="76200">
              <a:srgbClr val="DE8400">
                <a:alpha val="5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9254474" y="3200400"/>
            <a:ext cx="2068496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  <a:effectLst>
            <a:glow rad="76200">
              <a:srgbClr val="DE8400">
                <a:alpha val="5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541979" y="5645621"/>
            <a:ext cx="3863075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  <a:effectLst>
            <a:glow rad="76200">
              <a:srgbClr val="DE8400">
                <a:alpha val="5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6327138" y="3200400"/>
            <a:ext cx="2068496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</a:ln>
          <a:effectLst>
            <a:glow rad="76200">
              <a:srgbClr val="DE8400">
                <a:alpha val="5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351727" y="3223449"/>
            <a:ext cx="196085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solidFill>
                  <a:schemeClr val="accent5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Your Apps</a:t>
            </a:r>
            <a:endParaRPr lang="en-US" sz="2800" b="1" dirty="0">
              <a:ln>
                <a:prstDash val="solid"/>
              </a:ln>
              <a:solidFill>
                <a:schemeClr val="accent5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361736" y="3209353"/>
            <a:ext cx="199503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solidFill>
                  <a:schemeClr val="accent5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Your Carts</a:t>
            </a:r>
            <a:endParaRPr lang="en-US" sz="2800" b="1" dirty="0">
              <a:ln>
                <a:prstDash val="solid"/>
              </a:ln>
              <a:solidFill>
                <a:schemeClr val="accent5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602894" y="5656249"/>
            <a:ext cx="372420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solidFill>
                  <a:schemeClr val="accent5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Your Capabilities</a:t>
            </a:r>
            <a:endParaRPr lang="en-US" sz="2800" b="1" dirty="0">
              <a:ln>
                <a:prstDash val="solid"/>
              </a:ln>
              <a:solidFill>
                <a:schemeClr val="accent5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04547" y="2000037"/>
            <a:ext cx="616374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>
                  <a:prstDash val="solid"/>
                </a:ln>
                <a:solidFill>
                  <a:schemeClr val="accent5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Your Consumer Services and Apps</a:t>
            </a:r>
            <a:endParaRPr lang="en-US" sz="2800" b="1" dirty="0">
              <a:ln>
                <a:prstDash val="solid"/>
              </a:ln>
              <a:solidFill>
                <a:schemeClr val="accent5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3" name="Picture 2" descr="\\psf\Host\Users\eric\Graphic Tank\PayPalAccess_RGB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16" y="1983615"/>
            <a:ext cx="2118719" cy="2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2" descr="\\psf\Home\Desktop\6a00e55225079e8834013480aa358b970c-pi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85" y="2332301"/>
            <a:ext cx="1216633" cy="3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292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6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9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5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1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3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6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3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  <p:bldP spid="40" grpId="0" animBg="1"/>
      <p:bldP spid="69" grpId="0"/>
      <p:bldP spid="70" grpId="0"/>
      <p:bldP spid="71" grpId="0"/>
      <p:bldP spid="82" grpId="0"/>
      <p:bldP spid="83" grpId="0"/>
      <p:bldP spid="85" grpId="0"/>
      <p:bldP spid="94" grpId="0"/>
      <p:bldP spid="39" grpId="0"/>
      <p:bldP spid="54" grpId="0"/>
      <p:bldP spid="36" grpId="0"/>
      <p:bldP spid="56" grpId="0" animBg="1"/>
      <p:bldP spid="57" grpId="0" animBg="1"/>
      <p:bldP spid="58" grpId="0" animBg="1"/>
      <p:bldP spid="59" grpId="0" animBg="1"/>
      <p:bldP spid="60" grpId="0"/>
      <p:bldP spid="61" grpId="0"/>
      <p:bldP spid="62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Commerce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67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 lIns="114300" tIns="57150" rIns="114300" bIns="57150"/>
          <a:lstStyle/>
          <a:p>
            <a:pPr eaLnBrk="1" hangingPunct="1">
              <a:defRPr/>
            </a:pPr>
            <a:r>
              <a:rPr lang="en-US" cap="all" dirty="0" smtClean="0">
                <a:cs typeface="+mj-cs"/>
              </a:rPr>
              <a:t>M-commerce is exploding</a:t>
            </a:r>
          </a:p>
        </p:txBody>
      </p:sp>
      <p:sp>
        <p:nvSpPr>
          <p:cNvPr id="1029" name="Rectangle 21"/>
          <p:cNvSpPr>
            <a:spLocks noChangeArrowheads="1"/>
          </p:cNvSpPr>
          <p:nvPr/>
        </p:nvSpPr>
        <p:spPr bwMode="auto">
          <a:xfrm>
            <a:off x="253934" y="1366792"/>
            <a:ext cx="4824743" cy="45839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2225" algn="ctr">
            <a:solidFill>
              <a:srgbClr val="000000"/>
            </a:solidFill>
            <a:round/>
            <a:headEnd/>
            <a:tailEnd/>
          </a:ln>
        </p:spPr>
        <p:txBody>
          <a:bodyPr lIns="0" tIns="57150" rIns="0" bIns="57150" anchor="ctr"/>
          <a:lstStyle/>
          <a:p>
            <a:pPr algn="ctr">
              <a:defRPr/>
            </a:pPr>
            <a:r>
              <a:rPr lang="en-US" sz="2300" dirty="0">
                <a:solidFill>
                  <a:schemeClr val="bg1"/>
                </a:solidFill>
                <a:latin typeface="+mn-lt"/>
                <a:ea typeface="ＭＳ Ｐゴシック" pitchFamily="1" charset="-128"/>
              </a:rPr>
              <a:t>Apps</a:t>
            </a:r>
          </a:p>
        </p:txBody>
      </p:sp>
      <p:sp>
        <p:nvSpPr>
          <p:cNvPr id="1030" name="Rectangle 21"/>
          <p:cNvSpPr>
            <a:spLocks noChangeArrowheads="1"/>
          </p:cNvSpPr>
          <p:nvPr/>
        </p:nvSpPr>
        <p:spPr bwMode="auto">
          <a:xfrm>
            <a:off x="6475313" y="1428750"/>
            <a:ext cx="4951710" cy="4762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2225" algn="ctr">
            <a:solidFill>
              <a:srgbClr val="000000"/>
            </a:solidFill>
            <a:round/>
            <a:headEnd/>
            <a:tailEnd/>
          </a:ln>
        </p:spPr>
        <p:txBody>
          <a:bodyPr lIns="0" tIns="57150" rIns="0" bIns="57150" anchor="ctr"/>
          <a:lstStyle/>
          <a:p>
            <a:pPr algn="ctr">
              <a:defRPr/>
            </a:pPr>
            <a:r>
              <a:rPr lang="en-US" sz="2300" dirty="0">
                <a:solidFill>
                  <a:schemeClr val="bg1"/>
                </a:solidFill>
                <a:latin typeface="+mn-lt"/>
                <a:ea typeface="ＭＳ Ｐゴシック" pitchFamily="1" charset="-128"/>
              </a:rPr>
              <a:t>Remote</a:t>
            </a:r>
          </a:p>
        </p:txBody>
      </p:sp>
      <p:graphicFrame>
        <p:nvGraphicFramePr>
          <p:cNvPr id="1026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057923"/>
              </p:ext>
            </p:extLst>
          </p:nvPr>
        </p:nvGraphicFramePr>
        <p:xfrm>
          <a:off x="632192" y="2290857"/>
          <a:ext cx="3938619" cy="3145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Chart" r:id="rId4" imgW="3028950" imgH="2781300" progId="MSGraph.Chart.8">
                  <p:embed/>
                </p:oleObj>
              </mc:Choice>
              <mc:Fallback>
                <p:oleObj name="Chart" r:id="rId4" imgW="3028950" imgH="2781300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92" y="2290857"/>
                        <a:ext cx="3938619" cy="31452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3366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rgbClr val="4D4D4D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969696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34"/>
          <p:cNvSpPr txBox="1">
            <a:spLocks noChangeArrowheads="1"/>
          </p:cNvSpPr>
          <p:nvPr/>
        </p:nvSpPr>
        <p:spPr bwMode="auto">
          <a:xfrm>
            <a:off x="129615" y="1764199"/>
            <a:ext cx="3356687" cy="47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4300" tIns="57150" rIns="114300" bIns="5715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500" b="1" dirty="0">
                <a:solidFill>
                  <a:srgbClr val="FFFFFF"/>
                </a:solidFill>
                <a:ea typeface="Geneva" charset="0"/>
                <a:cs typeface="Arial" charset="0"/>
              </a:rPr>
              <a:t>Global Mobile Apps Revenues ($B)</a:t>
            </a:r>
            <a:endParaRPr lang="en-US" sz="1500" dirty="0">
              <a:solidFill>
                <a:srgbClr val="FFFFFF"/>
              </a:solidFill>
              <a:ea typeface="Geneva" charset="0"/>
              <a:cs typeface="Arial" charset="0"/>
            </a:endParaRPr>
          </a:p>
        </p:txBody>
      </p:sp>
      <p:sp>
        <p:nvSpPr>
          <p:cNvPr id="1032" name="Text Box 31"/>
          <p:cNvSpPr txBox="1">
            <a:spLocks noChangeArrowheads="1"/>
          </p:cNvSpPr>
          <p:nvPr/>
        </p:nvSpPr>
        <p:spPr bwMode="auto">
          <a:xfrm>
            <a:off x="368059" y="5437360"/>
            <a:ext cx="4261327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4300" tIns="57150" rIns="114300" bIns="571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900" dirty="0">
                <a:solidFill>
                  <a:srgbClr val="FFFFFF"/>
                </a:solidFill>
              </a:rPr>
              <a:t>Source: Gartner (January, 2010)</a:t>
            </a:r>
          </a:p>
        </p:txBody>
      </p:sp>
      <p:sp>
        <p:nvSpPr>
          <p:cNvPr id="17" name="AutoShape 21"/>
          <p:cNvSpPr>
            <a:spLocks noChangeArrowheads="1"/>
          </p:cNvSpPr>
          <p:nvPr/>
        </p:nvSpPr>
        <p:spPr bwMode="auto">
          <a:xfrm>
            <a:off x="6221382" y="2790043"/>
            <a:ext cx="5351127" cy="19664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lIns="114300" tIns="57150" rIns="114300" bIns="57150" anchor="ctr">
            <a:spAutoFit/>
          </a:bodyPr>
          <a:lstStyle/>
          <a:p>
            <a:pPr marL="71438" indent="-71438">
              <a:buFontTx/>
              <a:buChar char="•"/>
            </a:pPr>
            <a:r>
              <a:rPr lang="en-US"/>
              <a:t>eBay reached ~2B+ in 2010</a:t>
            </a:r>
          </a:p>
          <a:p>
            <a:pPr marL="71438" indent="-71438"/>
            <a:endParaRPr lang="en-US"/>
          </a:p>
          <a:p>
            <a:pPr marL="71438" indent="-71438">
              <a:buFontTx/>
              <a:buChar char="•"/>
            </a:pPr>
            <a:r>
              <a:rPr lang="en-US"/>
              <a:t> Amazon reached $1B in last year</a:t>
            </a:r>
          </a:p>
          <a:p>
            <a:pPr marL="71438" indent="-71438">
              <a:buFontTx/>
              <a:buChar char="•"/>
            </a:pPr>
            <a:endParaRPr lang="en-US"/>
          </a:p>
          <a:p>
            <a:pPr marL="71438" indent="-71438">
              <a:buFontTx/>
              <a:buChar char="•"/>
            </a:pPr>
            <a:r>
              <a:rPr lang="en-US"/>
              <a:t>Japan showing the way with Rakuten mcommerce volume @ 20% of total</a:t>
            </a:r>
          </a:p>
        </p:txBody>
      </p:sp>
    </p:spTree>
    <p:extLst>
      <p:ext uri="{BB962C8B-B14F-4D97-AF65-F5344CB8AC3E}">
        <p14:creationId xmlns:p14="http://schemas.microsoft.com/office/powerpoint/2010/main" val="14867658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2553" y="1285633"/>
            <a:ext cx="9974083" cy="47088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and Offline are blurring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58296" y="1432278"/>
            <a:ext cx="9703002" cy="4358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86517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 lIns="114300" tIns="57150" rIns="114300" bIns="57150"/>
          <a:lstStyle/>
          <a:p>
            <a:pPr>
              <a:defRPr/>
            </a:pPr>
            <a:r>
              <a:rPr lang="en-US" cap="all" dirty="0" smtClean="0">
                <a:cs typeface="+mj-cs"/>
              </a:rPr>
              <a:t>M-commerce is also expanding</a:t>
            </a:r>
          </a:p>
        </p:txBody>
      </p:sp>
      <p:sp>
        <p:nvSpPr>
          <p:cNvPr id="7172" name="Rectangle 21"/>
          <p:cNvSpPr>
            <a:spLocks noChangeArrowheads="1"/>
          </p:cNvSpPr>
          <p:nvPr/>
        </p:nvSpPr>
        <p:spPr bwMode="auto">
          <a:xfrm>
            <a:off x="507868" y="1333500"/>
            <a:ext cx="11173090" cy="4762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2225" algn="ctr">
            <a:solidFill>
              <a:srgbClr val="000000"/>
            </a:solidFill>
            <a:round/>
            <a:headEnd/>
            <a:tailEnd/>
          </a:ln>
        </p:spPr>
        <p:txBody>
          <a:bodyPr lIns="0" tIns="57150" rIns="0" bIns="57150"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1" charset="-128"/>
              </a:rPr>
              <a:t>Moving offline</a:t>
            </a:r>
          </a:p>
        </p:txBody>
      </p:sp>
      <p:sp>
        <p:nvSpPr>
          <p:cNvPr id="6" name="AutoShape 29"/>
          <p:cNvSpPr>
            <a:spLocks noChangeArrowheads="1"/>
          </p:cNvSpPr>
          <p:nvPr/>
        </p:nvSpPr>
        <p:spPr bwMode="auto">
          <a:xfrm>
            <a:off x="3809008" y="2190751"/>
            <a:ext cx="7491049" cy="297259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lIns="114300" tIns="57150" rIns="114300" bIns="57150" anchor="ctr">
            <a:spAutoFit/>
          </a:bodyPr>
          <a:lstStyle/>
          <a:p>
            <a:pPr marL="109141" indent="-109141">
              <a:spcBef>
                <a:spcPct val="50000"/>
              </a:spcBef>
            </a:pPr>
            <a:r>
              <a:rPr lang="en-US" sz="1600">
                <a:ea typeface="ヒラギノ角ゴ Pro W3" charset="0"/>
                <a:cs typeface="ヒラギノ角ゴ Pro W3" charset="0"/>
              </a:rPr>
              <a:t>New use cases are extending this field beyond digital content and e-commerce:</a:t>
            </a:r>
          </a:p>
          <a:p>
            <a:pPr marL="627063" lvl="1" indent="-168673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>
                <a:ea typeface="ヒラギノ角ゴ Pro W3" charset="0"/>
                <a:cs typeface="ヒラギノ角ゴ Pro W3" charset="0"/>
              </a:rPr>
              <a:t>Selling merchandise in games</a:t>
            </a:r>
          </a:p>
          <a:p>
            <a:pPr marL="627063" lvl="1" indent="-168673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>
                <a:ea typeface="ヒラギノ角ゴ Pro W3" charset="0"/>
                <a:cs typeface="ヒラギノ角ゴ Pro W3" charset="0"/>
              </a:rPr>
              <a:t>LBS and coupons</a:t>
            </a:r>
          </a:p>
          <a:p>
            <a:pPr marL="627063" lvl="1" indent="-168673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>
                <a:ea typeface="ヒラギノ角ゴ Pro W3" charset="0"/>
                <a:cs typeface="ヒラギノ角ゴ Pro W3" charset="0"/>
              </a:rPr>
              <a:t>Comparison shopping</a:t>
            </a:r>
          </a:p>
          <a:p>
            <a:pPr marL="627063" lvl="1" indent="-168673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>
                <a:ea typeface="ヒラギノ角ゴ Pro W3" charset="0"/>
                <a:cs typeface="ヒラギノ角ゴ Pro W3" charset="0"/>
              </a:rPr>
              <a:t>Private and time sensitive  sales</a:t>
            </a:r>
          </a:p>
          <a:p>
            <a:pPr marL="627063" lvl="1" indent="-168673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>
                <a:ea typeface="ヒラギノ角ゴ Pro W3" charset="0"/>
                <a:cs typeface="ヒラギノ角ゴ Pro W3" charset="0"/>
              </a:rPr>
              <a:t>Ticketing</a:t>
            </a:r>
          </a:p>
          <a:p>
            <a:pPr marL="627063" lvl="1" indent="-168673">
              <a:lnSpc>
                <a:spcPct val="70000"/>
              </a:lnSpc>
              <a:spcBef>
                <a:spcPct val="50000"/>
              </a:spcBef>
            </a:pPr>
            <a:endParaRPr lang="en-US" sz="1600">
              <a:ea typeface="ヒラギノ角ゴ Pro W3" charset="0"/>
              <a:cs typeface="ヒラギノ角ゴ Pro W3" charset="0"/>
            </a:endParaRPr>
          </a:p>
          <a:p>
            <a:pPr marL="109141" indent="-109141"/>
            <a:r>
              <a:rPr lang="en-US"/>
              <a:t>Mobile driving store traffic with daily deals</a:t>
            </a:r>
          </a:p>
        </p:txBody>
      </p:sp>
      <p:pic>
        <p:nvPicPr>
          <p:cNvPr id="512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8" y="2653110"/>
            <a:ext cx="2158438" cy="1633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0563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 lIns="114300" tIns="57150" rIns="114300" bIns="57150"/>
          <a:lstStyle/>
          <a:p>
            <a:r>
              <a:rPr lang="en-US">
                <a:latin typeface="Verdana" charset="0"/>
                <a:ea typeface="ＭＳ Ｐゴシック" charset="0"/>
              </a:rPr>
              <a:t>PREFERRED BUSINESS MODELS</a:t>
            </a: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6" y="1269230"/>
            <a:ext cx="11538366" cy="520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0617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895868" y="4586957"/>
            <a:ext cx="2018245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Digital Goods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882645" y="3499520"/>
            <a:ext cx="2018246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Social Payments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882645" y="2322787"/>
            <a:ext cx="2018246" cy="53379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Mobile Payments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3726175" y="1213520"/>
            <a:ext cx="1981212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eComm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882645" y="1213520"/>
            <a:ext cx="2018246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 dirty="0">
                <a:latin typeface="Arial" pitchFamily="34" charset="0"/>
                <a:ea typeface="ＭＳ Ｐゴシック" pitchFamily="1" charset="-128"/>
              </a:rPr>
              <a:t>Credit Cards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6723122" y="1213520"/>
            <a:ext cx="1756376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mComm</a:t>
            </a:r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3726175" y="2324770"/>
            <a:ext cx="1981212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P2P</a:t>
            </a:r>
          </a:p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Payments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3726175" y="3499520"/>
            <a:ext cx="1981212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 dirty="0" smtClean="0">
                <a:latin typeface="Arial" pitchFamily="34" charset="0"/>
                <a:ea typeface="ＭＳ Ｐゴシック" pitchFamily="1" charset="-128"/>
              </a:rPr>
              <a:t>SaaS</a:t>
            </a:r>
            <a:endParaRPr lang="en-US" sz="1300" dirty="0">
              <a:latin typeface="Arial" pitchFamily="34" charset="0"/>
              <a:ea typeface="ＭＳ Ｐゴシック" pitchFamily="1" charset="-128"/>
            </a:endParaRPr>
          </a:p>
          <a:p>
            <a:pPr algn="ctr">
              <a:defRPr/>
            </a:pPr>
            <a:r>
              <a:rPr lang="en-US" sz="1300" dirty="0">
                <a:latin typeface="Arial" pitchFamily="34" charset="0"/>
                <a:ea typeface="ＭＳ Ｐゴシック" pitchFamily="1" charset="-128"/>
              </a:rPr>
              <a:t>Payments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9585169" y="4586957"/>
            <a:ext cx="1708763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Subscriptions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9585169" y="1237332"/>
            <a:ext cx="1708763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 dirty="0">
                <a:latin typeface="Arial" pitchFamily="34" charset="0"/>
                <a:ea typeface="ＭＳ Ｐゴシック" pitchFamily="1" charset="-128"/>
              </a:rPr>
              <a:t>Chained</a:t>
            </a:r>
          </a:p>
          <a:p>
            <a:pPr algn="ctr">
              <a:defRPr/>
            </a:pPr>
            <a:r>
              <a:rPr lang="en-US" sz="1300" dirty="0">
                <a:latin typeface="Arial" pitchFamily="34" charset="0"/>
                <a:ea typeface="ＭＳ Ｐゴシック" pitchFamily="1" charset="-128"/>
              </a:rPr>
              <a:t>Payments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9585169" y="3505475"/>
            <a:ext cx="1708763" cy="53379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Parallel</a:t>
            </a:r>
          </a:p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Payments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6723122" y="3499520"/>
            <a:ext cx="1756376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 dirty="0">
                <a:latin typeface="Arial" pitchFamily="34" charset="0"/>
                <a:ea typeface="ＭＳ Ｐゴシック" pitchFamily="1" charset="-128"/>
              </a:rPr>
              <a:t>Delayed</a:t>
            </a:r>
          </a:p>
          <a:p>
            <a:pPr algn="ctr">
              <a:defRPr/>
            </a:pPr>
            <a:r>
              <a:rPr lang="en-US" sz="1300" dirty="0">
                <a:latin typeface="Arial" pitchFamily="34" charset="0"/>
                <a:ea typeface="ＭＳ Ｐゴシック" pitchFamily="1" charset="-128"/>
              </a:rPr>
              <a:t>Payments</a:t>
            </a:r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6723122" y="2324770"/>
            <a:ext cx="1756376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Disbursements</a:t>
            </a:r>
          </a:p>
        </p:txBody>
      </p:sp>
      <p:sp>
        <p:nvSpPr>
          <p:cNvPr id="17" name="Rounded Rectangle 16"/>
          <p:cNvSpPr>
            <a:spLocks noChangeArrowheads="1"/>
          </p:cNvSpPr>
          <p:nvPr/>
        </p:nvSpPr>
        <p:spPr bwMode="auto">
          <a:xfrm>
            <a:off x="6723122" y="4586957"/>
            <a:ext cx="1756376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Embedded</a:t>
            </a:r>
          </a:p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Payments</a:t>
            </a:r>
          </a:p>
        </p:txBody>
      </p:sp>
      <p:sp>
        <p:nvSpPr>
          <p:cNvPr id="18" name="Rounded Rectangle 17"/>
          <p:cNvSpPr>
            <a:spLocks noChangeArrowheads="1"/>
          </p:cNvSpPr>
          <p:nvPr/>
        </p:nvSpPr>
        <p:spPr bwMode="auto">
          <a:xfrm>
            <a:off x="3726175" y="4586957"/>
            <a:ext cx="1981212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Business</a:t>
            </a:r>
          </a:p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Payments</a:t>
            </a:r>
          </a:p>
        </p:txBody>
      </p:sp>
      <p:sp>
        <p:nvSpPr>
          <p:cNvPr id="19" name="Rounded Rectangle 18"/>
          <p:cNvSpPr>
            <a:spLocks noChangeArrowheads="1"/>
          </p:cNvSpPr>
          <p:nvPr/>
        </p:nvSpPr>
        <p:spPr bwMode="auto">
          <a:xfrm>
            <a:off x="9585169" y="2330725"/>
            <a:ext cx="1708763" cy="533796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Utility Payments</a:t>
            </a:r>
          </a:p>
        </p:txBody>
      </p:sp>
      <p:sp>
        <p:nvSpPr>
          <p:cNvPr id="20" name="Rounded Rectangle 19"/>
          <p:cNvSpPr>
            <a:spLocks noChangeArrowheads="1"/>
          </p:cNvSpPr>
          <p:nvPr/>
        </p:nvSpPr>
        <p:spPr bwMode="auto">
          <a:xfrm>
            <a:off x="3726175" y="5670426"/>
            <a:ext cx="1981212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Affiliate</a:t>
            </a:r>
          </a:p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Payments</a:t>
            </a:r>
          </a:p>
        </p:txBody>
      </p:sp>
      <p:sp>
        <p:nvSpPr>
          <p:cNvPr id="21" name="Rounded Rectangle 20"/>
          <p:cNvSpPr>
            <a:spLocks noChangeArrowheads="1"/>
          </p:cNvSpPr>
          <p:nvPr/>
        </p:nvSpPr>
        <p:spPr bwMode="auto">
          <a:xfrm>
            <a:off x="895868" y="5670426"/>
            <a:ext cx="2018245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eWallet</a:t>
            </a:r>
          </a:p>
        </p:txBody>
      </p:sp>
      <p:sp>
        <p:nvSpPr>
          <p:cNvPr id="22" name="Rounded Rectangle 21"/>
          <p:cNvSpPr>
            <a:spLocks noChangeArrowheads="1"/>
          </p:cNvSpPr>
          <p:nvPr/>
        </p:nvSpPr>
        <p:spPr bwMode="auto">
          <a:xfrm>
            <a:off x="6723122" y="5670426"/>
            <a:ext cx="1756376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>
                <a:latin typeface="Arial" pitchFamily="34" charset="0"/>
                <a:ea typeface="ＭＳ Ｐゴシック" pitchFamily="1" charset="-128"/>
              </a:rPr>
              <a:t>Preapprovals</a:t>
            </a:r>
          </a:p>
        </p:txBody>
      </p:sp>
      <p:sp>
        <p:nvSpPr>
          <p:cNvPr id="23" name="Rounded Rectangle 22"/>
          <p:cNvSpPr>
            <a:spLocks noChangeArrowheads="1"/>
          </p:cNvSpPr>
          <p:nvPr/>
        </p:nvSpPr>
        <p:spPr bwMode="auto">
          <a:xfrm>
            <a:off x="9585169" y="5670426"/>
            <a:ext cx="1708763" cy="533798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sz="1300" dirty="0">
                <a:latin typeface="Arial" pitchFamily="34" charset="0"/>
                <a:ea typeface="ＭＳ Ｐゴシック" pitchFamily="1" charset="-128"/>
              </a:rPr>
              <a:t>Refunds</a:t>
            </a:r>
          </a:p>
        </p:txBody>
      </p:sp>
      <p:sp>
        <p:nvSpPr>
          <p:cNvPr id="9238" name="TextBox 23"/>
          <p:cNvSpPr txBox="1">
            <a:spLocks noChangeArrowheads="1"/>
          </p:cNvSpPr>
          <p:nvPr/>
        </p:nvSpPr>
        <p:spPr bwMode="auto">
          <a:xfrm>
            <a:off x="745932" y="202406"/>
            <a:ext cx="10948253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4000" dirty="0" smtClean="0">
                <a:solidFill>
                  <a:srgbClr val="FFFFFF"/>
                </a:solidFill>
              </a:rPr>
              <a:t>PayPal: Payments </a:t>
            </a:r>
            <a:r>
              <a:rPr lang="en-US" sz="4000" dirty="0">
                <a:solidFill>
                  <a:srgbClr val="FFFFFF"/>
                </a:solidFill>
              </a:rPr>
              <a:t>Anywhere </a:t>
            </a:r>
            <a:r>
              <a:rPr lang="en-US" sz="4000" dirty="0" smtClean="0">
                <a:solidFill>
                  <a:srgbClr val="FFFFFF"/>
                </a:solidFill>
              </a:rPr>
              <a:t>– Anyhow !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7448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 lIns="114300" tIns="57150" rIns="114300" bIns="57150"/>
          <a:lstStyle/>
          <a:p>
            <a:pPr eaLnBrk="1" hangingPunct="1"/>
            <a:r>
              <a:rPr lang="en-US">
                <a:latin typeface="Verdana" charset="0"/>
                <a:ea typeface="ＭＳ Ｐゴシック" charset="0"/>
              </a:rPr>
              <a:t>PayPal</a:t>
            </a:r>
            <a:r>
              <a:rPr lang="ja-JP" altLang="en-US">
                <a:latin typeface="Verdana" charset="0"/>
                <a:ea typeface="ＭＳ Ｐゴシック" charset="0"/>
              </a:rPr>
              <a:t>’</a:t>
            </a:r>
            <a:r>
              <a:rPr lang="en-US">
                <a:latin typeface="Verdana" charset="0"/>
                <a:ea typeface="ＭＳ Ｐゴシック" charset="0"/>
              </a:rPr>
              <a:t>s Mobile Payment Library</a:t>
            </a:r>
          </a:p>
        </p:txBody>
      </p:sp>
      <p:sp>
        <p:nvSpPr>
          <p:cNvPr id="10243" name="Text Box 85"/>
          <p:cNvSpPr txBox="1">
            <a:spLocks noChangeArrowheads="1"/>
          </p:cNvSpPr>
          <p:nvPr/>
        </p:nvSpPr>
        <p:spPr bwMode="auto">
          <a:xfrm>
            <a:off x="228597" y="1831310"/>
            <a:ext cx="9710324" cy="4218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84150" indent="-9366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 Designed to be integrated in less than 10 minutes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 No need to code payment UI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 Don</a:t>
            </a:r>
            <a:r>
              <a:rPr lang="ja-JP" alt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’</a:t>
            </a: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t need to worry about sensitive financial info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600" dirty="0">
              <a:solidFill>
                <a:srgbClr val="FFFFFF"/>
              </a:solidFill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600" dirty="0">
              <a:solidFill>
                <a:srgbClr val="FFFFFF"/>
              </a:solidFill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</a:pPr>
            <a:endParaRPr lang="en-US" sz="1600" dirty="0">
              <a:solidFill>
                <a:srgbClr val="FFFFFF"/>
              </a:solidFill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More convenient than always typing credit card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Can use existing account information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600" dirty="0">
              <a:solidFill>
                <a:srgbClr val="FFFFFF"/>
              </a:solidFill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600" dirty="0">
              <a:solidFill>
                <a:srgbClr val="FFFFFF"/>
              </a:solidFill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</a:pPr>
            <a:endParaRPr lang="en-US" sz="1600" dirty="0">
              <a:solidFill>
                <a:srgbClr val="FFFFFF"/>
              </a:solidFill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Physical goods and services 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In-app purchase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Simple, Chained, Parallel, and Pre-approved payments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Supports Android 1.5 and above (and </a:t>
            </a:r>
            <a:r>
              <a:rPr lang="en-US" sz="1600" dirty="0" err="1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iOS</a:t>
            </a:r>
            <a:r>
              <a:rPr lang="en-US" sz="1600" dirty="0">
                <a:solidFill>
                  <a:srgbClr val="FFFFFF"/>
                </a:solidFill>
                <a:latin typeface="Verdana" charset="0"/>
                <a:ea typeface="ヒラギノ角ゴ Pro W3" charset="0"/>
                <a:cs typeface="ヒラギノ角ゴ Pro W3" charset="0"/>
              </a:rPr>
              <a:t> 3.0 and above)</a:t>
            </a:r>
          </a:p>
        </p:txBody>
      </p:sp>
      <p:grpSp>
        <p:nvGrpSpPr>
          <p:cNvPr id="10244" name="Group 69"/>
          <p:cNvGrpSpPr>
            <a:grpSpLocks/>
          </p:cNvGrpSpPr>
          <p:nvPr/>
        </p:nvGrpSpPr>
        <p:grpSpPr bwMode="auto">
          <a:xfrm>
            <a:off x="293611" y="1412994"/>
            <a:ext cx="6790085" cy="336175"/>
            <a:chOff x="3024" y="1440"/>
            <a:chExt cx="2434" cy="212"/>
          </a:xfrm>
        </p:grpSpPr>
        <p:pic>
          <p:nvPicPr>
            <p:cNvPr id="10254" name="Picture 19" descr="palograms_for_ppt_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40"/>
              <a:ext cx="243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5" name="Text Box 41"/>
            <p:cNvSpPr txBox="1">
              <a:spLocks noChangeArrowheads="1"/>
            </p:cNvSpPr>
            <p:nvPr/>
          </p:nvSpPr>
          <p:spPr bwMode="auto">
            <a:xfrm>
              <a:off x="3054" y="1458"/>
              <a:ext cx="227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1" i="1" dirty="0">
                  <a:solidFill>
                    <a:schemeClr val="bg1"/>
                  </a:solidFill>
                  <a:ea typeface="ヒラギノ角ゴ Pro W3" charset="0"/>
                  <a:cs typeface="ヒラギノ角ゴ Pro W3" charset="0"/>
                </a:rPr>
                <a:t>Making it easier for developers</a:t>
              </a:r>
            </a:p>
          </p:txBody>
        </p:sp>
      </p:grpSp>
      <p:grpSp>
        <p:nvGrpSpPr>
          <p:cNvPr id="10245" name="Group 69"/>
          <p:cNvGrpSpPr>
            <a:grpSpLocks/>
          </p:cNvGrpSpPr>
          <p:nvPr/>
        </p:nvGrpSpPr>
        <p:grpSpPr bwMode="auto">
          <a:xfrm>
            <a:off x="288322" y="2946914"/>
            <a:ext cx="6787440" cy="336174"/>
            <a:chOff x="3024" y="1440"/>
            <a:chExt cx="2434" cy="212"/>
          </a:xfrm>
        </p:grpSpPr>
        <p:pic>
          <p:nvPicPr>
            <p:cNvPr id="10252" name="Picture 19" descr="palograms_for_ppt_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40"/>
              <a:ext cx="243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3" name="Text Box 41"/>
            <p:cNvSpPr txBox="1">
              <a:spLocks noChangeArrowheads="1"/>
            </p:cNvSpPr>
            <p:nvPr/>
          </p:nvSpPr>
          <p:spPr bwMode="auto">
            <a:xfrm>
              <a:off x="3054" y="1458"/>
              <a:ext cx="227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1" i="1">
                  <a:solidFill>
                    <a:schemeClr val="bg1"/>
                  </a:solidFill>
                  <a:ea typeface="ヒラギノ角ゴ Pro W3" charset="0"/>
                  <a:cs typeface="ヒラギノ角ゴ Pro W3" charset="0"/>
                </a:rPr>
                <a:t>Making it better for consumers</a:t>
              </a:r>
            </a:p>
          </p:txBody>
        </p:sp>
      </p:grpSp>
      <p:grpSp>
        <p:nvGrpSpPr>
          <p:cNvPr id="10246" name="Group 69"/>
          <p:cNvGrpSpPr>
            <a:grpSpLocks/>
          </p:cNvGrpSpPr>
          <p:nvPr/>
        </p:nvGrpSpPr>
        <p:grpSpPr bwMode="auto">
          <a:xfrm>
            <a:off x="380902" y="4345901"/>
            <a:ext cx="6787440" cy="336175"/>
            <a:chOff x="3024" y="1440"/>
            <a:chExt cx="2434" cy="212"/>
          </a:xfrm>
        </p:grpSpPr>
        <p:pic>
          <p:nvPicPr>
            <p:cNvPr id="10250" name="Picture 19" descr="palograms_for_ppt_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40"/>
              <a:ext cx="243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1" name="Text Box 41"/>
            <p:cNvSpPr txBox="1">
              <a:spLocks noChangeArrowheads="1"/>
            </p:cNvSpPr>
            <p:nvPr/>
          </p:nvSpPr>
          <p:spPr bwMode="auto">
            <a:xfrm>
              <a:off x="3054" y="1458"/>
              <a:ext cx="227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1" i="1">
                  <a:solidFill>
                    <a:schemeClr val="bg1"/>
                  </a:solidFill>
                  <a:ea typeface="ヒラギノ角ゴ Pro W3" charset="0"/>
                  <a:cs typeface="ヒラギノ角ゴ Pro W3" charset="0"/>
                </a:rPr>
                <a:t>A growing feature set</a:t>
              </a:r>
            </a:p>
          </p:txBody>
        </p:sp>
      </p:grpSp>
      <p:sp>
        <p:nvSpPr>
          <p:cNvPr id="10247" name="AutoShape 2" descr="https://stage2sc5488.sc4.paypal.com:8443/servlet/JiveServlet/downloadBody/1003-102-1-1003/clip_image003.gif"/>
          <p:cNvSpPr>
            <a:spLocks noChangeAspect="1" noChangeArrowheads="1"/>
          </p:cNvSpPr>
          <p:nvPr/>
        </p:nvSpPr>
        <p:spPr bwMode="auto">
          <a:xfrm>
            <a:off x="206322" y="-144860"/>
            <a:ext cx="407353" cy="30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endParaRPr lang="en-US"/>
          </a:p>
        </p:txBody>
      </p:sp>
      <p:sp>
        <p:nvSpPr>
          <p:cNvPr id="10248" name="AutoShape 4" descr="https://stage2sc5488.sc4.paypal.com:8443/servlet/JiveServlet/downloadBody/1003-102-1-1003/clip_image003.gif"/>
          <p:cNvSpPr>
            <a:spLocks noChangeAspect="1" noChangeArrowheads="1"/>
          </p:cNvSpPr>
          <p:nvPr/>
        </p:nvSpPr>
        <p:spPr bwMode="auto">
          <a:xfrm>
            <a:off x="206322" y="-144860"/>
            <a:ext cx="407353" cy="30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/>
          <a:lstStyle/>
          <a:p>
            <a:endParaRPr lang="en-US"/>
          </a:p>
        </p:txBody>
      </p:sp>
      <p:pic>
        <p:nvPicPr>
          <p:cNvPr id="10249" name="Picture 18" descr="clip_image00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/>
          <a:stretch>
            <a:fillRect/>
          </a:stretch>
        </p:blipFill>
        <p:spPr bwMode="auto">
          <a:xfrm>
            <a:off x="8252852" y="1428750"/>
            <a:ext cx="3351399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61614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761802" y="-76200"/>
            <a:ext cx="10358386" cy="857250"/>
          </a:xfrm>
        </p:spPr>
        <p:txBody>
          <a:bodyPr lIns="114300" tIns="57150" rIns="114300" bIns="57150"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</a:rPr>
              <a:t>Simple </a:t>
            </a:r>
            <a:r>
              <a:rPr lang="en-US" dirty="0" smtClean="0">
                <a:latin typeface="Verdana" charset="0"/>
                <a:ea typeface="ＭＳ Ｐゴシック" charset="0"/>
              </a:rPr>
              <a:t>in-app Payment </a:t>
            </a:r>
            <a:r>
              <a:rPr lang="en-US" dirty="0">
                <a:latin typeface="Verdana" charset="0"/>
                <a:ea typeface="ＭＳ Ｐゴシック" charset="0"/>
              </a:rPr>
              <a:t>Demo</a:t>
            </a:r>
          </a:p>
        </p:txBody>
      </p:sp>
      <p:pic>
        <p:nvPicPr>
          <p:cNvPr id="2" name="Picture 1" descr="Screen shot 2011-02-26 at 10.59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750"/>
            <a:ext cx="12188825" cy="52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723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5374" y="2298821"/>
            <a:ext cx="1103807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X.commerce</a:t>
            </a:r>
            <a:r>
              <a:rPr lang="en-US" sz="5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empowers developers </a:t>
            </a:r>
          </a:p>
          <a:p>
            <a:r>
              <a:rPr lang="en-US" sz="5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to create the future of commerce!</a:t>
            </a:r>
          </a:p>
        </p:txBody>
      </p:sp>
    </p:spTree>
    <p:extLst>
      <p:ext uri="{BB962C8B-B14F-4D97-AF65-F5344CB8AC3E}">
        <p14:creationId xmlns:p14="http://schemas.microsoft.com/office/powerpoint/2010/main" val="31896451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or PayPal 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 wrap="square" anchor="t" anchorCtr="0">
            <a:normAutofit/>
          </a:bodyPr>
          <a:lstStyle/>
          <a:p>
            <a:pPr marL="357188" indent="-357188">
              <a:buFont typeface="Arial"/>
              <a:buChar char="•"/>
            </a:pPr>
            <a:r>
              <a:rPr lang="en-US" sz="1800" dirty="0"/>
              <a:t>Digital goods</a:t>
            </a:r>
          </a:p>
          <a:p>
            <a:pPr marL="357188" indent="-357188">
              <a:buFont typeface="Arial"/>
              <a:buChar char="•"/>
            </a:pPr>
            <a:r>
              <a:rPr lang="en-US" sz="1800" dirty="0"/>
              <a:t>Virtual currencies</a:t>
            </a:r>
          </a:p>
          <a:p>
            <a:pPr marL="357188" indent="-357188">
              <a:buFont typeface="Arial"/>
              <a:buChar char="•"/>
            </a:pPr>
            <a:r>
              <a:rPr lang="en-US" sz="1800" dirty="0"/>
              <a:t>Premium features</a:t>
            </a:r>
          </a:p>
          <a:p>
            <a:pPr marL="357188" indent="-357188">
              <a:buFont typeface="Arial"/>
              <a:buChar char="•"/>
            </a:pPr>
            <a:r>
              <a:rPr lang="en-US" sz="1800" dirty="0"/>
              <a:t>(Digital content subscriptions)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PayPal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 wrap="square">
            <a:normAutofit/>
          </a:bodyPr>
          <a:lstStyle/>
          <a:p>
            <a:pPr marL="428625" indent="-428625">
              <a:buFont typeface="Arial"/>
              <a:buChar char="•"/>
            </a:pPr>
            <a:r>
              <a:rPr lang="en-US" sz="1800" dirty="0"/>
              <a:t>Physical goods</a:t>
            </a:r>
          </a:p>
          <a:p>
            <a:pPr marL="428625" indent="-428625">
              <a:buFont typeface="Arial"/>
              <a:buChar char="•"/>
            </a:pPr>
            <a:r>
              <a:rPr lang="en-US" sz="1800" dirty="0"/>
              <a:t>P2P payments</a:t>
            </a:r>
          </a:p>
          <a:p>
            <a:pPr marL="428625" indent="-428625">
              <a:buFont typeface="Arial"/>
              <a:buChar char="•"/>
            </a:pPr>
            <a:r>
              <a:rPr lang="en-US" sz="1800" dirty="0"/>
              <a:t>Service payments</a:t>
            </a:r>
          </a:p>
          <a:p>
            <a:pPr marL="428625" indent="-428625">
              <a:buFont typeface="Arial"/>
              <a:buChar char="•"/>
            </a:pPr>
            <a:r>
              <a:rPr lang="en-US" sz="1800" dirty="0"/>
              <a:t>e/m-commerce</a:t>
            </a:r>
          </a:p>
          <a:p>
            <a:pPr marL="428625" indent="-428625">
              <a:buFont typeface="Arial"/>
              <a:buChar char="•"/>
            </a:pPr>
            <a:r>
              <a:rPr lang="en-US" sz="1800" dirty="0"/>
              <a:t>Donations</a:t>
            </a:r>
          </a:p>
          <a:p>
            <a:pPr marL="428625" indent="-428625">
              <a:buFont typeface="Arial"/>
              <a:buChar char="•"/>
            </a:pPr>
            <a:r>
              <a:rPr lang="en-US" sz="1800" dirty="0"/>
              <a:t>Crowd Sourcing</a:t>
            </a:r>
          </a:p>
          <a:p>
            <a:pPr marL="428625" indent="-428625">
              <a:buFont typeface="Arial"/>
              <a:buChar char="•"/>
            </a:pPr>
            <a:r>
              <a:rPr lang="en-US" sz="1800" dirty="0"/>
              <a:t>Subscriptions</a:t>
            </a:r>
          </a:p>
          <a:p>
            <a:pPr marL="428625" indent="-428625">
              <a:buFont typeface="Arial"/>
              <a:buChar char="•"/>
            </a:pPr>
            <a:r>
              <a:rPr lang="en-US" sz="1800" dirty="0"/>
              <a:t>SaaS Payments</a:t>
            </a:r>
          </a:p>
          <a:p>
            <a:pPr marL="428625" indent="-428625">
              <a:buFont typeface="Arial"/>
              <a:buChar char="•"/>
            </a:pPr>
            <a:r>
              <a:rPr lang="en-US" sz="1800" dirty="0"/>
              <a:t>Non-traditional commerce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 bwMode="auto">
          <a:xfrm>
            <a:off x="1511020" y="5566345"/>
            <a:ext cx="5385514" cy="63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114300" tIns="57150" rIns="114300" bIns="57150" numCol="1" anchor="b" anchorCtr="0" compatLnSpc="1">
            <a:prstTxWarp prst="textNoShape">
              <a:avLst/>
            </a:prstTxWarp>
          </a:bodyPr>
          <a:lstStyle>
            <a:lvl1pPr marL="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BB52"/>
              </a:buClr>
              <a:buNone/>
              <a:defRPr sz="2400" b="1">
                <a:solidFill>
                  <a:srgbClr val="003366"/>
                </a:solidFill>
                <a:latin typeface="+mn-lt"/>
                <a:ea typeface="+mn-ea"/>
                <a:cs typeface="ＭＳ Ｐゴシック" charset="0"/>
              </a:defRPr>
            </a:lvl1pPr>
            <a:lvl2pPr marL="4572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None/>
              <a:defRPr sz="2000" b="1">
                <a:solidFill>
                  <a:srgbClr val="003366"/>
                </a:solidFill>
                <a:latin typeface="+mn-lt"/>
                <a:ea typeface="+mn-ea"/>
              </a:defRPr>
            </a:lvl2pPr>
            <a:lvl3pPr marL="9144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BB52"/>
              </a:buClr>
              <a:buFont typeface="Times" charset="0"/>
              <a:buNone/>
              <a:defRPr sz="1800" b="1">
                <a:solidFill>
                  <a:srgbClr val="003366"/>
                </a:solidFill>
                <a:latin typeface="+mn-lt"/>
                <a:ea typeface="+mn-ea"/>
              </a:defRPr>
            </a:lvl3pPr>
            <a:lvl4pPr marL="13716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rgbClr val="003366"/>
                </a:solidFill>
                <a:latin typeface="+mn-lt"/>
                <a:ea typeface="+mn-ea"/>
              </a:defRPr>
            </a:lvl4pPr>
            <a:lvl5pPr marL="18288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2860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7432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2004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6576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ctr"/>
            <a:r>
              <a:rPr lang="en-US" dirty="0" smtClean="0">
                <a:solidFill>
                  <a:srgbClr val="FFFFFF"/>
                </a:solidFill>
              </a:rPr>
              <a:t>Other Providers :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6563" y="5741354"/>
            <a:ext cx="4087921" cy="392415"/>
          </a:xfrm>
          <a:prstGeom prst="rect">
            <a:avLst/>
          </a:prstGeom>
          <a:noFill/>
        </p:spPr>
        <p:txBody>
          <a:bodyPr wrap="none" lIns="114300" tIns="57150" rIns="114300" bIns="57150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 cases </a:t>
            </a:r>
            <a:r>
              <a:rPr lang="en-US" dirty="0" smtClean="0">
                <a:solidFill>
                  <a:srgbClr val="FFFFFF"/>
                </a:solidFill>
              </a:rPr>
              <a:t>vary, PCI Compliance, etc.</a:t>
            </a:r>
            <a:endParaRPr lang="en-US" sz="2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9522519" y="4247643"/>
            <a:ext cx="2539339" cy="2190749"/>
            <a:chOff x="7192471" y="1726539"/>
            <a:chExt cx="1683952" cy="1840691"/>
          </a:xfrm>
        </p:grpSpPr>
        <p:sp>
          <p:nvSpPr>
            <p:cNvPr id="50" name="Rectangle 49"/>
            <p:cNvSpPr/>
            <p:nvPr/>
          </p:nvSpPr>
          <p:spPr>
            <a:xfrm>
              <a:off x="7192471" y="1726539"/>
              <a:ext cx="1683952" cy="184069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06638" y="1755908"/>
              <a:ext cx="1143761" cy="3103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PayPal Server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249555" y="2655828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Fraud/Risk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244974" y="3093608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Transaction data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7249555" y="2213489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User Wallet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522519" y="1009141"/>
            <a:ext cx="2539339" cy="1905000"/>
            <a:chOff x="7177504" y="692954"/>
            <a:chExt cx="1683952" cy="1840691"/>
          </a:xfrm>
        </p:grpSpPr>
        <p:sp>
          <p:nvSpPr>
            <p:cNvPr id="59" name="Rectangle 58"/>
            <p:cNvSpPr/>
            <p:nvPr/>
          </p:nvSpPr>
          <p:spPr>
            <a:xfrm>
              <a:off x="7177504" y="692954"/>
              <a:ext cx="1683952" cy="184069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291671" y="722322"/>
              <a:ext cx="981384" cy="624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Your Server</a:t>
              </a:r>
            </a:p>
            <a:p>
              <a:r>
                <a:rPr lang="en-US" b="1" dirty="0"/>
                <a:t>(Optional)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234588" y="1622243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Item delivery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230007" y="2060023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00" dirty="0"/>
                <a:t>Purchase data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3934" y="913893"/>
            <a:ext cx="8793909" cy="5563109"/>
            <a:chOff x="742080" y="654913"/>
            <a:chExt cx="5979455" cy="5579152"/>
          </a:xfrm>
        </p:grpSpPr>
        <p:sp>
          <p:nvSpPr>
            <p:cNvPr id="39" name="Rectangle 38"/>
            <p:cNvSpPr/>
            <p:nvPr/>
          </p:nvSpPr>
          <p:spPr>
            <a:xfrm>
              <a:off x="742080" y="654913"/>
              <a:ext cx="5979455" cy="557915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967455" y="1048224"/>
              <a:ext cx="3713348" cy="4900457"/>
              <a:chOff x="2251837" y="1985214"/>
              <a:chExt cx="2800018" cy="397297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2251837" y="1985214"/>
                <a:ext cx="2800018" cy="397297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426032" y="2066357"/>
                <a:ext cx="824512" cy="30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Your Activity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703519" y="2295843"/>
              <a:ext cx="2903850" cy="3935848"/>
              <a:chOff x="5651227" y="2297296"/>
              <a:chExt cx="2854155" cy="4069014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5651227" y="2297296"/>
                <a:ext cx="2854155" cy="406901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09839" y="2435730"/>
                <a:ext cx="1983219" cy="382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PayPal Checkout Activity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198470" y="1547477"/>
              <a:ext cx="1605678" cy="41052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/>
                <a:t>onCreate</a:t>
              </a:r>
              <a:r>
                <a:rPr lang="en-US" sz="1300" dirty="0"/>
                <a:t>(){</a:t>
              </a:r>
            </a:p>
            <a:p>
              <a:r>
                <a:rPr lang="en-US" sz="1300" dirty="0"/>
                <a:t>      …</a:t>
              </a:r>
            </a:p>
            <a:p>
              <a:r>
                <a:rPr lang="en-US" sz="1300" dirty="0"/>
                <a:t>      </a:t>
              </a:r>
              <a:r>
                <a:rPr lang="en-US" sz="1300" dirty="0" err="1"/>
                <a:t>getCheckoutButton</a:t>
              </a:r>
              <a:r>
                <a:rPr lang="en-US" sz="1300" dirty="0"/>
                <a:t>(…);</a:t>
              </a:r>
            </a:p>
            <a:p>
              <a:r>
                <a:rPr lang="en-US" sz="1300" dirty="0"/>
                <a:t>}</a:t>
              </a:r>
            </a:p>
            <a:p>
              <a:r>
                <a:rPr lang="en-US" sz="1300" dirty="0" err="1"/>
                <a:t>onClickListener</a:t>
              </a:r>
              <a:r>
                <a:rPr lang="en-US" sz="1300" dirty="0"/>
                <a:t>() {</a:t>
              </a:r>
            </a:p>
            <a:p>
              <a:r>
                <a:rPr lang="en-US" sz="1300" dirty="0"/>
                <a:t>      …</a:t>
              </a:r>
            </a:p>
            <a:p>
              <a:r>
                <a:rPr lang="en-US" sz="1300" dirty="0"/>
                <a:t>      </a:t>
              </a:r>
              <a:r>
                <a:rPr lang="en-US" sz="1300" dirty="0" err="1"/>
                <a:t>startActivityForResult</a:t>
              </a:r>
              <a:r>
                <a:rPr lang="en-US" sz="1300" dirty="0"/>
                <a:t>(…);</a:t>
              </a:r>
            </a:p>
            <a:p>
              <a:r>
                <a:rPr lang="en-US" sz="1300" dirty="0"/>
                <a:t>}</a:t>
              </a:r>
            </a:p>
            <a:p>
              <a:r>
                <a:rPr lang="en-US" sz="1300" dirty="0" err="1"/>
                <a:t>onPaymentSucceeded</a:t>
              </a:r>
              <a:r>
                <a:rPr lang="en-US" sz="1300" dirty="0"/>
                <a:t>() {</a:t>
              </a:r>
            </a:p>
            <a:p>
              <a:r>
                <a:rPr lang="en-US" sz="1300" dirty="0"/>
                <a:t>      …</a:t>
              </a:r>
            </a:p>
            <a:p>
              <a:r>
                <a:rPr lang="en-US" sz="1300" dirty="0"/>
                <a:t>}</a:t>
              </a:r>
            </a:p>
            <a:p>
              <a:r>
                <a:rPr lang="en-US" sz="1300" dirty="0" err="1"/>
                <a:t>onPaymentFailed</a:t>
              </a:r>
              <a:r>
                <a:rPr lang="en-US" sz="1300" dirty="0"/>
                <a:t>(){</a:t>
              </a:r>
            </a:p>
            <a:p>
              <a:r>
                <a:rPr lang="en-US" sz="1300" dirty="0"/>
                <a:t>      …</a:t>
              </a:r>
            </a:p>
            <a:p>
              <a:r>
                <a:rPr lang="en-US" sz="1300" dirty="0"/>
                <a:t>}</a:t>
              </a:r>
            </a:p>
            <a:p>
              <a:r>
                <a:rPr lang="en-US" sz="1300" dirty="0" err="1"/>
                <a:t>onPaymentCanceled</a:t>
              </a:r>
              <a:r>
                <a:rPr lang="en-US" sz="1300" dirty="0"/>
                <a:t>() {</a:t>
              </a:r>
            </a:p>
            <a:p>
              <a:r>
                <a:rPr lang="en-US" sz="1300" dirty="0"/>
                <a:t>      …</a:t>
              </a:r>
            </a:p>
            <a:p>
              <a:r>
                <a:rPr lang="en-US" sz="1300" dirty="0"/>
                <a:t>}</a:t>
              </a:r>
            </a:p>
            <a:p>
              <a:r>
                <a:rPr lang="en-US" sz="1300" dirty="0" err="1"/>
                <a:t>onActivityResult</a:t>
              </a:r>
              <a:r>
                <a:rPr lang="en-US" sz="1300" dirty="0"/>
                <a:t>(){</a:t>
              </a:r>
            </a:p>
            <a:p>
              <a:r>
                <a:rPr lang="en-US" sz="1300" dirty="0"/>
                <a:t>      …</a:t>
              </a:r>
            </a:p>
            <a:p>
              <a:r>
                <a:rPr lang="en-US" sz="1300" dirty="0"/>
                <a:t>}</a:t>
              </a:r>
            </a:p>
          </p:txBody>
        </p:sp>
        <p:sp>
          <p:nvSpPr>
            <p:cNvPr id="47" name="Right Arrow 46"/>
            <p:cNvSpPr/>
            <p:nvPr/>
          </p:nvSpPr>
          <p:spPr>
            <a:xfrm>
              <a:off x="3439258" y="2738180"/>
              <a:ext cx="613644" cy="5136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48" name="Right Arrow 47"/>
            <p:cNvSpPr/>
            <p:nvPr/>
          </p:nvSpPr>
          <p:spPr>
            <a:xfrm rot="10800000">
              <a:off x="3353632" y="5130800"/>
              <a:ext cx="613644" cy="5136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3390" y="705269"/>
              <a:ext cx="1363734" cy="370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Your Application</a:t>
              </a:r>
            </a:p>
          </p:txBody>
        </p:sp>
        <p:pic>
          <p:nvPicPr>
            <p:cNvPr id="63" name="Picture 62" descr="Screen shot 2011-02-15 at 10.42.5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902" y="2810501"/>
              <a:ext cx="2238496" cy="3312448"/>
            </a:xfrm>
            <a:prstGeom prst="rect">
              <a:avLst/>
            </a:prstGeom>
          </p:spPr>
        </p:pic>
      </p:grpSp>
      <p:cxnSp>
        <p:nvCxnSpPr>
          <p:cNvPr id="64" name="Straight Arrow Connector 63"/>
          <p:cNvCxnSpPr>
            <a:stCxn id="50" idx="0"/>
            <a:endCxn id="59" idx="2"/>
          </p:cNvCxnSpPr>
          <p:nvPr/>
        </p:nvCxnSpPr>
        <p:spPr>
          <a:xfrm flipV="1">
            <a:off x="10792189" y="2914141"/>
            <a:ext cx="0" cy="1333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395554" y="3199892"/>
            <a:ext cx="1435508" cy="715581"/>
          </a:xfrm>
          <a:prstGeom prst="rect">
            <a:avLst/>
          </a:prstGeom>
          <a:noFill/>
        </p:spPr>
        <p:txBody>
          <a:bodyPr wrap="none" lIns="114300" tIns="57150" rIns="114300" bIns="57150" rtlCol="0">
            <a:spAutoFit/>
          </a:bodyPr>
          <a:lstStyle/>
          <a:p>
            <a:r>
              <a:rPr lang="en-US" sz="1300" dirty="0">
                <a:solidFill>
                  <a:srgbClr val="FFFFFF"/>
                </a:solidFill>
              </a:rPr>
              <a:t>Instant Payment </a:t>
            </a:r>
          </a:p>
          <a:p>
            <a:r>
              <a:rPr lang="en-US" sz="1300" dirty="0">
                <a:solidFill>
                  <a:srgbClr val="FFFFFF"/>
                </a:solidFill>
              </a:rPr>
              <a:t>Notifications </a:t>
            </a:r>
          </a:p>
          <a:p>
            <a:r>
              <a:rPr lang="en-US" sz="1300" dirty="0">
                <a:solidFill>
                  <a:srgbClr val="FFFFFF"/>
                </a:solidFill>
              </a:rPr>
              <a:t>(Optional)</a:t>
            </a:r>
          </a:p>
        </p:txBody>
      </p:sp>
      <p:cxnSp>
        <p:nvCxnSpPr>
          <p:cNvPr id="66" name="Straight Arrow Connector 65"/>
          <p:cNvCxnSpPr>
            <a:endCxn id="59" idx="1"/>
          </p:cNvCxnSpPr>
          <p:nvPr/>
        </p:nvCxnSpPr>
        <p:spPr>
          <a:xfrm>
            <a:off x="8252850" y="1961641"/>
            <a:ext cx="126966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8409710" y="5856767"/>
            <a:ext cx="1112810" cy="89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8409710" y="4761080"/>
            <a:ext cx="1112810" cy="89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Title 71"/>
          <p:cNvSpPr>
            <a:spLocks noGrp="1"/>
          </p:cNvSpPr>
          <p:nvPr>
            <p:ph type="title"/>
          </p:nvPr>
        </p:nvSpPr>
        <p:spPr>
          <a:xfrm>
            <a:off x="761802" y="95250"/>
            <a:ext cx="10358386" cy="857250"/>
          </a:xfrm>
        </p:spPr>
        <p:txBody>
          <a:bodyPr lIns="114300" tIns="57150" rIns="114300" bIns="57150"/>
          <a:lstStyle/>
          <a:p>
            <a:r>
              <a:rPr lang="en-US" dirty="0" smtClean="0"/>
              <a:t>PayPal in-app – component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303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09441" y="1822060"/>
            <a:ext cx="10969943" cy="44196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Step 1: Download the library and add it to your app</a:t>
            </a:r>
          </a:p>
          <a:p>
            <a:r>
              <a:rPr lang="en-US" dirty="0" smtClean="0"/>
              <a:t>Step 2: Update </a:t>
            </a:r>
            <a:r>
              <a:rPr lang="en-US" dirty="0" err="1" smtClean="0"/>
              <a:t>AndroidManofest.xml</a:t>
            </a:r>
            <a:endParaRPr lang="en-US" dirty="0" smtClean="0"/>
          </a:p>
          <a:p>
            <a:r>
              <a:rPr lang="en-US" dirty="0" smtClean="0"/>
              <a:t>Step 3: Initialize your library</a:t>
            </a:r>
          </a:p>
          <a:p>
            <a:r>
              <a:rPr lang="en-US" dirty="0" smtClean="0"/>
              <a:t>Step 4: Generate PayPal Button w/ </a:t>
            </a:r>
            <a:r>
              <a:rPr lang="en-US" dirty="0" err="1" smtClean="0"/>
              <a:t>onClickListener</a:t>
            </a:r>
            <a:endParaRPr lang="en-US" dirty="0" smtClean="0"/>
          </a:p>
          <a:p>
            <a:r>
              <a:rPr lang="en-US" dirty="0" smtClean="0"/>
              <a:t>Step 5: Start Payment Activity using Checkout Intent </a:t>
            </a:r>
          </a:p>
          <a:p>
            <a:r>
              <a:rPr lang="en-US" dirty="0" smtClean="0"/>
              <a:t>Step 6: Handle result from library.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App with Mobile Payment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1528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14300" tIns="57150" rIns="114300" bIns="57150"/>
          <a:lstStyle/>
          <a:p>
            <a:r>
              <a:rPr lang="en-US" dirty="0" smtClean="0"/>
              <a:t>Chained, Parallel and Preapproved Payments</a:t>
            </a:r>
            <a:endParaRPr lang="en-US" dirty="0"/>
          </a:p>
        </p:txBody>
      </p: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6258413" y="1565673"/>
            <a:ext cx="6311315" cy="2244329"/>
            <a:chOff x="4584700" y="2073275"/>
            <a:chExt cx="3787775" cy="1795463"/>
          </a:xfrm>
        </p:grpSpPr>
        <p:grpSp>
          <p:nvGrpSpPr>
            <p:cNvPr id="6" name="Group 54"/>
            <p:cNvGrpSpPr>
              <a:grpSpLocks/>
            </p:cNvGrpSpPr>
            <p:nvPr/>
          </p:nvGrpSpPr>
          <p:grpSpPr bwMode="auto">
            <a:xfrm>
              <a:off x="4840288" y="2073275"/>
              <a:ext cx="2857500" cy="1795463"/>
              <a:chOff x="4840288" y="2073275"/>
              <a:chExt cx="2857500" cy="1795463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765708" y="3325677"/>
                <a:ext cx="1033272" cy="258532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contourW="6350" prstMaterial="metal">
                  <a:bevelT w="127000" h="31750" prst="relaxedInset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>
                  <a:defRPr/>
                </a:pPr>
                <a:r>
                  <a:rPr lang="en-US" sz="15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4">
                            <a:shade val="20000"/>
                            <a:satMod val="245000"/>
                          </a:schemeClr>
                        </a:gs>
                        <a:gs pos="43000">
                          <a:schemeClr val="accent4">
                            <a:satMod val="255000"/>
                          </a:schemeClr>
                        </a:gs>
                        <a:gs pos="48000">
                          <a:schemeClr val="accent4">
                            <a:shade val="85000"/>
                            <a:satMod val="255000"/>
                          </a:schemeClr>
                        </a:gs>
                        <a:gs pos="100000">
                          <a:schemeClr val="accent4">
                            <a:shade val="20000"/>
                            <a:satMod val="245000"/>
                          </a:schemeClr>
                        </a:gs>
                      </a:gsLst>
                      <a:lin ang="5400000"/>
                    </a:gradFill>
                    <a:latin typeface="Arial Narrow" pitchFamily="34" charset="0"/>
                    <a:ea typeface="ヒラギノ角ゴ Pro W3" pitchFamily="48" charset="-128"/>
                  </a:rPr>
                  <a:t>Primary</a:t>
                </a:r>
                <a:endParaRPr lang="en-US" sz="15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latin typeface="Arial Narrow" pitchFamily="34" charset="0"/>
                  <a:ea typeface="ヒラギノ角ゴ Pro W3" pitchFamily="48" charset="-128"/>
                </a:endParaRPr>
              </a:p>
            </p:txBody>
          </p:sp>
          <p:grpSp>
            <p:nvGrpSpPr>
              <p:cNvPr id="12" name="Group 18"/>
              <p:cNvGrpSpPr/>
              <p:nvPr/>
            </p:nvGrpSpPr>
            <p:grpSpPr bwMode="auto">
              <a:xfrm>
                <a:off x="4840288" y="2472557"/>
                <a:ext cx="535441" cy="852993"/>
                <a:chOff x="728066" y="1930085"/>
                <a:chExt cx="2147481" cy="339354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871025" y="1930085"/>
                  <a:ext cx="2004522" cy="3393540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6" name="Picture 25" descr="s.png"/>
                <p:cNvPicPr>
                  <a:picLocks noChangeAspect="1"/>
                </p:cNvPicPr>
                <p:nvPr/>
              </p:nvPicPr>
              <p:blipFill>
                <a:blip r:embed="rId3" cstate="screen"/>
                <a:stretch>
                  <a:fillRect/>
                </a:stretch>
              </p:blipFill>
              <p:spPr>
                <a:xfrm>
                  <a:off x="728066" y="3163104"/>
                  <a:ext cx="1816458" cy="2023705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20"/>
              <p:cNvGrpSpPr/>
              <p:nvPr/>
            </p:nvGrpSpPr>
            <p:grpSpPr bwMode="auto">
              <a:xfrm>
                <a:off x="7159030" y="2073275"/>
                <a:ext cx="538758" cy="852713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3" name="Picture 2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4" name="Picture 23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sp>
            <p:nvSpPr>
              <p:cNvPr id="14" name="Right Arrow 9"/>
              <p:cNvSpPr/>
              <p:nvPr/>
            </p:nvSpPr>
            <p:spPr bwMode="auto">
              <a:xfrm>
                <a:off x="5395913" y="2813050"/>
                <a:ext cx="590550" cy="360363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grpSp>
            <p:nvGrpSpPr>
              <p:cNvPr id="15" name="Group 20"/>
              <p:cNvGrpSpPr/>
              <p:nvPr/>
            </p:nvGrpSpPr>
            <p:grpSpPr bwMode="auto">
              <a:xfrm>
                <a:off x="5999785" y="2507213"/>
                <a:ext cx="538758" cy="852713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1" name="Picture 2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2" name="Picture 21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20"/>
              <p:cNvGrpSpPr/>
              <p:nvPr/>
            </p:nvGrpSpPr>
            <p:grpSpPr bwMode="auto">
              <a:xfrm>
                <a:off x="7159030" y="3016025"/>
                <a:ext cx="538758" cy="852713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9" name="Picture 1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" name="Picture 19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sp>
            <p:nvSpPr>
              <p:cNvPr id="17" name="Right Arrow 12"/>
              <p:cNvSpPr/>
              <p:nvPr/>
            </p:nvSpPr>
            <p:spPr bwMode="auto">
              <a:xfrm rot="20391548">
                <a:off x="6550025" y="2578100"/>
                <a:ext cx="628650" cy="360363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sp>
            <p:nvSpPr>
              <p:cNvPr id="18" name="Right Arrow 17"/>
              <p:cNvSpPr/>
              <p:nvPr/>
            </p:nvSpPr>
            <p:spPr bwMode="auto">
              <a:xfrm rot="1208452" flipV="1">
                <a:off x="6577013" y="3054350"/>
                <a:ext cx="630237" cy="36195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</p:grpSp>
        <p:sp>
          <p:nvSpPr>
            <p:cNvPr id="7" name="TextBox 47"/>
            <p:cNvSpPr txBox="1">
              <a:spLocks noChangeArrowheads="1"/>
            </p:cNvSpPr>
            <p:nvPr/>
          </p:nvSpPr>
          <p:spPr bwMode="auto">
            <a:xfrm>
              <a:off x="5797550" y="2263775"/>
              <a:ext cx="922338" cy="32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$10</a:t>
              </a:r>
            </a:p>
          </p:txBody>
        </p:sp>
        <p:sp>
          <p:nvSpPr>
            <p:cNvPr id="8" name="TextBox 48"/>
            <p:cNvSpPr txBox="1">
              <a:spLocks noChangeArrowheads="1"/>
            </p:cNvSpPr>
            <p:nvPr/>
          </p:nvSpPr>
          <p:spPr bwMode="auto">
            <a:xfrm>
              <a:off x="7429500" y="2465388"/>
              <a:ext cx="923925" cy="32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$40</a:t>
              </a:r>
            </a:p>
          </p:txBody>
        </p:sp>
        <p:sp>
          <p:nvSpPr>
            <p:cNvPr id="9" name="TextBox 49"/>
            <p:cNvSpPr txBox="1">
              <a:spLocks noChangeArrowheads="1"/>
            </p:cNvSpPr>
            <p:nvPr/>
          </p:nvSpPr>
          <p:spPr bwMode="auto">
            <a:xfrm>
              <a:off x="7450138" y="3400425"/>
              <a:ext cx="922337" cy="32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$50</a:t>
              </a:r>
            </a:p>
          </p:txBody>
        </p:sp>
        <p:sp>
          <p:nvSpPr>
            <p:cNvPr id="10" name="TextBox 50"/>
            <p:cNvSpPr txBox="1">
              <a:spLocks noChangeArrowheads="1"/>
            </p:cNvSpPr>
            <p:nvPr/>
          </p:nvSpPr>
          <p:spPr bwMode="auto">
            <a:xfrm>
              <a:off x="4584700" y="2236788"/>
              <a:ext cx="922338" cy="32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33CC"/>
                  </a:solidFill>
                </a:rPr>
                <a:t>$100</a:t>
              </a:r>
            </a:p>
          </p:txBody>
        </p:sp>
      </p:grpSp>
      <p:grpSp>
        <p:nvGrpSpPr>
          <p:cNvPr id="27" name="Group 66"/>
          <p:cNvGrpSpPr>
            <a:grpSpLocks/>
          </p:cNvGrpSpPr>
          <p:nvPr/>
        </p:nvGrpSpPr>
        <p:grpSpPr bwMode="auto">
          <a:xfrm>
            <a:off x="513160" y="1240237"/>
            <a:ext cx="5835188" cy="2855517"/>
            <a:chOff x="525463" y="1828801"/>
            <a:chExt cx="3502025" cy="2284414"/>
          </a:xfrm>
        </p:grpSpPr>
        <p:grpSp>
          <p:nvGrpSpPr>
            <p:cNvPr id="28" name="Group 56"/>
            <p:cNvGrpSpPr>
              <a:grpSpLocks/>
            </p:cNvGrpSpPr>
            <p:nvPr/>
          </p:nvGrpSpPr>
          <p:grpSpPr bwMode="auto">
            <a:xfrm>
              <a:off x="730249" y="1828801"/>
              <a:ext cx="2622549" cy="2284414"/>
              <a:chOff x="895907" y="1712439"/>
              <a:chExt cx="2621545" cy="2284649"/>
            </a:xfrm>
          </p:grpSpPr>
          <p:grpSp>
            <p:nvGrpSpPr>
              <p:cNvPr id="33" name="Group 18"/>
              <p:cNvGrpSpPr/>
              <p:nvPr/>
            </p:nvGrpSpPr>
            <p:grpSpPr>
              <a:xfrm>
                <a:off x="895907" y="2394075"/>
                <a:ext cx="535617" cy="852396"/>
                <a:chOff x="728066" y="1930085"/>
                <a:chExt cx="2147481" cy="339354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871025" y="1930085"/>
                  <a:ext cx="2004522" cy="3393540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7" name="Picture 46" descr="s.png"/>
                <p:cNvPicPr>
                  <a:picLocks noChangeAspect="1"/>
                </p:cNvPicPr>
                <p:nvPr/>
              </p:nvPicPr>
              <p:blipFill>
                <a:blip r:embed="rId3" cstate="screen"/>
                <a:stretch>
                  <a:fillRect/>
                </a:stretch>
              </p:blipFill>
              <p:spPr>
                <a:xfrm>
                  <a:off x="728066" y="3163104"/>
                  <a:ext cx="1816458" cy="2023705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24"/>
              <p:cNvGrpSpPr/>
              <p:nvPr/>
            </p:nvGrpSpPr>
            <p:grpSpPr>
              <a:xfrm>
                <a:off x="2488050" y="1712439"/>
                <a:ext cx="538935" cy="852116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4" name="Picture 43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5" name="Picture 44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sp>
            <p:nvSpPr>
              <p:cNvPr id="35" name="Right Arrow 34"/>
              <p:cNvSpPr/>
              <p:nvPr/>
            </p:nvSpPr>
            <p:spPr bwMode="auto">
              <a:xfrm>
                <a:off x="1613183" y="2684088"/>
                <a:ext cx="1329816" cy="36040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grpSp>
            <p:nvGrpSpPr>
              <p:cNvPr id="36" name="Group 20"/>
              <p:cNvGrpSpPr/>
              <p:nvPr/>
            </p:nvGrpSpPr>
            <p:grpSpPr>
              <a:xfrm>
                <a:off x="2978517" y="2445332"/>
                <a:ext cx="538935" cy="852116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2" name="Picture 23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3" name="Picture 42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20"/>
              <p:cNvGrpSpPr/>
              <p:nvPr/>
            </p:nvGrpSpPr>
            <p:grpSpPr>
              <a:xfrm>
                <a:off x="2488050" y="3144972"/>
                <a:ext cx="538935" cy="852116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0" name="Picture 3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1" name="Picture 40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sp>
            <p:nvSpPr>
              <p:cNvPr id="38" name="Right Arrow 37"/>
              <p:cNvSpPr/>
              <p:nvPr/>
            </p:nvSpPr>
            <p:spPr bwMode="auto">
              <a:xfrm rot="740181" flipV="1">
                <a:off x="1483058" y="3122283"/>
                <a:ext cx="1012437" cy="36040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sp>
            <p:nvSpPr>
              <p:cNvPr id="39" name="Right Arrow 38"/>
              <p:cNvSpPr/>
              <p:nvPr/>
            </p:nvSpPr>
            <p:spPr bwMode="auto">
              <a:xfrm rot="20859819">
                <a:off x="1483058" y="2252244"/>
                <a:ext cx="1012437" cy="36040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</p:grpSp>
        <p:sp>
          <p:nvSpPr>
            <p:cNvPr id="29" name="TextBox 68"/>
            <p:cNvSpPr txBox="1">
              <a:spLocks noChangeArrowheads="1"/>
            </p:cNvSpPr>
            <p:nvPr/>
          </p:nvSpPr>
          <p:spPr bwMode="auto">
            <a:xfrm>
              <a:off x="2593975" y="2085975"/>
              <a:ext cx="923925" cy="32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$10</a:t>
              </a:r>
            </a:p>
          </p:txBody>
        </p:sp>
        <p:sp>
          <p:nvSpPr>
            <p:cNvPr id="30" name="TextBox 69"/>
            <p:cNvSpPr txBox="1">
              <a:spLocks noChangeArrowheads="1"/>
            </p:cNvSpPr>
            <p:nvPr/>
          </p:nvSpPr>
          <p:spPr bwMode="auto">
            <a:xfrm>
              <a:off x="3105150" y="2987675"/>
              <a:ext cx="922338" cy="32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$40</a:t>
              </a:r>
            </a:p>
          </p:txBody>
        </p:sp>
        <p:sp>
          <p:nvSpPr>
            <p:cNvPr id="31" name="TextBox 70"/>
            <p:cNvSpPr txBox="1">
              <a:spLocks noChangeArrowheads="1"/>
            </p:cNvSpPr>
            <p:nvPr/>
          </p:nvSpPr>
          <p:spPr bwMode="auto">
            <a:xfrm>
              <a:off x="2633663" y="3687763"/>
              <a:ext cx="922337" cy="32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8000"/>
                  </a:solidFill>
                </a:rPr>
                <a:t>$50</a:t>
              </a:r>
            </a:p>
          </p:txBody>
        </p:sp>
        <p:sp>
          <p:nvSpPr>
            <p:cNvPr id="32" name="TextBox 71"/>
            <p:cNvSpPr txBox="1">
              <a:spLocks noChangeArrowheads="1"/>
            </p:cNvSpPr>
            <p:nvPr/>
          </p:nvSpPr>
          <p:spPr bwMode="auto">
            <a:xfrm>
              <a:off x="525463" y="2198688"/>
              <a:ext cx="922337" cy="32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33CC"/>
                  </a:solidFill>
                </a:rPr>
                <a:t>$100</a:t>
              </a:r>
            </a:p>
          </p:txBody>
        </p:sp>
      </p:grpSp>
      <p:grpSp>
        <p:nvGrpSpPr>
          <p:cNvPr id="48" name="Group 21"/>
          <p:cNvGrpSpPr>
            <a:grpSpLocks/>
          </p:cNvGrpSpPr>
          <p:nvPr/>
        </p:nvGrpSpPr>
        <p:grpSpPr bwMode="auto">
          <a:xfrm>
            <a:off x="4253393" y="3810002"/>
            <a:ext cx="3872491" cy="3063839"/>
            <a:chOff x="6362704" y="4283202"/>
            <a:chExt cx="2324760" cy="2450560"/>
          </a:xfrm>
        </p:grpSpPr>
        <p:sp>
          <p:nvSpPr>
            <p:cNvPr id="49" name="Rounded Rectangle 17"/>
            <p:cNvSpPr>
              <a:spLocks noChangeArrowheads="1"/>
            </p:cNvSpPr>
            <p:nvPr/>
          </p:nvSpPr>
          <p:spPr bwMode="auto">
            <a:xfrm rot="-2938523">
              <a:off x="5980787" y="4975442"/>
              <a:ext cx="2349010" cy="1167629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50" name="Rectangle 20"/>
            <p:cNvSpPr>
              <a:spLocks noChangeArrowheads="1"/>
            </p:cNvSpPr>
            <p:nvPr/>
          </p:nvSpPr>
          <p:spPr bwMode="auto">
            <a:xfrm>
              <a:off x="7137400" y="5702300"/>
              <a:ext cx="774700" cy="6096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grpSp>
          <p:nvGrpSpPr>
            <p:cNvPr id="51" name="Group 18"/>
            <p:cNvGrpSpPr/>
            <p:nvPr/>
          </p:nvGrpSpPr>
          <p:grpSpPr>
            <a:xfrm>
              <a:off x="6362704" y="5477849"/>
              <a:ext cx="583937" cy="922760"/>
              <a:chOff x="728065" y="1930085"/>
              <a:chExt cx="2147482" cy="339354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59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71026" y="1930085"/>
                <a:ext cx="2004521" cy="339354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</p:pic>
          <p:pic>
            <p:nvPicPr>
              <p:cNvPr id="60" name="Picture 59" descr="s.png"/>
              <p:cNvPicPr>
                <a:picLocks noChangeAspect="1"/>
              </p:cNvPicPr>
              <p:nvPr/>
            </p:nvPicPr>
            <p:blipFill>
              <a:blip r:embed="rId6" cstate="screen"/>
              <a:stretch>
                <a:fillRect/>
              </a:stretch>
            </p:blipFill>
            <p:spPr>
              <a:xfrm>
                <a:off x="728065" y="3163102"/>
                <a:ext cx="1816457" cy="2023704"/>
              </a:xfrm>
              <a:prstGeom prst="rect">
                <a:avLst/>
              </a:prstGeom>
            </p:spPr>
          </p:pic>
        </p:grpSp>
        <p:grpSp>
          <p:nvGrpSpPr>
            <p:cNvPr id="52" name="Group 20"/>
            <p:cNvGrpSpPr/>
            <p:nvPr/>
          </p:nvGrpSpPr>
          <p:grpSpPr>
            <a:xfrm>
              <a:off x="8099911" y="5478001"/>
              <a:ext cx="587553" cy="922456"/>
              <a:chOff x="4607660" y="1933493"/>
              <a:chExt cx="2160784" cy="339242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57" name="Picture 5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764579" y="1933493"/>
                <a:ext cx="2003865" cy="3392424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</p:pic>
          <p:pic>
            <p:nvPicPr>
              <p:cNvPr id="58" name="Picture 57" descr="r.png"/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>
                <a:off x="4607660" y="3075358"/>
                <a:ext cx="1804267" cy="2102947"/>
              </a:xfrm>
              <a:prstGeom prst="rect">
                <a:avLst/>
              </a:prstGeom>
            </p:spPr>
          </p:pic>
        </p:grpSp>
        <p:grpSp>
          <p:nvGrpSpPr>
            <p:cNvPr id="53" name="Group 16"/>
            <p:cNvGrpSpPr>
              <a:grpSpLocks/>
            </p:cNvGrpSpPr>
            <p:nvPr/>
          </p:nvGrpSpPr>
          <p:grpSpPr bwMode="auto">
            <a:xfrm>
              <a:off x="7102691" y="5727179"/>
              <a:ext cx="884489" cy="552620"/>
              <a:chOff x="7454394" y="5337936"/>
              <a:chExt cx="736698" cy="460281"/>
            </a:xfrm>
          </p:grpSpPr>
          <p:sp>
            <p:nvSpPr>
              <p:cNvPr id="55" name="Right Arrow 54"/>
              <p:cNvSpPr/>
              <p:nvPr/>
            </p:nvSpPr>
            <p:spPr bwMode="auto">
              <a:xfrm>
                <a:off x="7454392" y="5465109"/>
                <a:ext cx="736697" cy="179787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pic>
            <p:nvPicPr>
              <p:cNvPr id="56" name="Picture 2" descr="http://tbn0.google.com/images?q=tbn:CwxmPXfCEp0LbM:http://samueljscott.files.wordpress.com/2007/04/dollar.jpg">
                <a:hlinkClick r:id="rId8"/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rot="-4386239">
                <a:off x="7553834" y="5471566"/>
                <a:ext cx="460281" cy="1930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TextBox 18"/>
            <p:cNvSpPr txBox="1">
              <a:spLocks noChangeArrowheads="1"/>
            </p:cNvSpPr>
            <p:nvPr/>
          </p:nvSpPr>
          <p:spPr bwMode="auto">
            <a:xfrm rot="18686306">
              <a:off x="5973871" y="4908569"/>
              <a:ext cx="1435502" cy="18476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2000" b="1" dirty="0"/>
                <a:t>Pre Approval</a:t>
              </a:r>
            </a:p>
          </p:txBody>
        </p:sp>
      </p:grpSp>
      <p:pic>
        <p:nvPicPr>
          <p:cNvPr id="61" name="Picture 3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72804" y="4240577"/>
            <a:ext cx="907285" cy="1152921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</p:pic>
      <p:sp>
        <p:nvSpPr>
          <p:cNvPr id="62" name="TextBox 34"/>
          <p:cNvSpPr txBox="1">
            <a:spLocks noChangeArrowheads="1"/>
          </p:cNvSpPr>
          <p:nvPr/>
        </p:nvSpPr>
        <p:spPr bwMode="auto">
          <a:xfrm rot="788090">
            <a:off x="5623196" y="4839111"/>
            <a:ext cx="397532" cy="392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14300" tIns="57150" rIns="114300" bIns="57150">
            <a:spAutoFit/>
          </a:bodyPr>
          <a:lstStyle/>
          <a:p>
            <a:r>
              <a:rPr lang="en-US" b="1"/>
              <a:t>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0903" y="3429001"/>
            <a:ext cx="2460403" cy="469359"/>
          </a:xfrm>
          <a:prstGeom prst="rect">
            <a:avLst/>
          </a:prstGeom>
          <a:noFill/>
        </p:spPr>
        <p:txBody>
          <a:bodyPr wrap="none" lIns="114300" tIns="57150" rIns="114300" bIns="57150" rtlCol="0">
            <a:spAutoFit/>
          </a:bodyPr>
          <a:lstStyle/>
          <a:p>
            <a:r>
              <a:rPr lang="en-US" sz="2300" dirty="0">
                <a:solidFill>
                  <a:srgbClr val="FFFFFF"/>
                </a:solidFill>
              </a:rPr>
              <a:t>Parallel Payment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020215" y="3429001"/>
            <a:ext cx="2575475" cy="469359"/>
          </a:xfrm>
          <a:prstGeom prst="rect">
            <a:avLst/>
          </a:prstGeom>
          <a:noFill/>
        </p:spPr>
        <p:txBody>
          <a:bodyPr wrap="none" lIns="114300" tIns="57150" rIns="114300" bIns="57150" rtlCol="0">
            <a:spAutoFit/>
          </a:bodyPr>
          <a:lstStyle/>
          <a:p>
            <a:r>
              <a:rPr lang="en-US" sz="2300" dirty="0">
                <a:solidFill>
                  <a:srgbClr val="FFFFFF"/>
                </a:solidFill>
              </a:rPr>
              <a:t>Chained Payment</a:t>
            </a:r>
          </a:p>
        </p:txBody>
      </p:sp>
    </p:spTree>
    <p:extLst>
      <p:ext uri="{BB962C8B-B14F-4D97-AF65-F5344CB8AC3E}">
        <p14:creationId xmlns:p14="http://schemas.microsoft.com/office/powerpoint/2010/main" val="5295176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15735" y="1905002"/>
            <a:ext cx="10361032" cy="1361281"/>
          </a:xfrm>
        </p:spPr>
        <p:txBody>
          <a:bodyPr/>
          <a:lstStyle/>
          <a:p>
            <a:r>
              <a:rPr lang="en-US" dirty="0" smtClean="0"/>
              <a:t>Advanced Functionality</a:t>
            </a:r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761802" y="1695450"/>
            <a:ext cx="10411288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114300" tIns="57150" rIns="114300" bIns="57150" numCol="1" anchor="b" anchorCtr="0" compatLnSpc="1">
            <a:prstTxWarp prst="textNoShape">
              <a:avLst/>
            </a:prstTxWarp>
          </a:bodyPr>
          <a:lstStyle>
            <a:lvl1pPr marL="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BB52"/>
              </a:buClr>
              <a:buNone/>
              <a:defRPr sz="2000">
                <a:solidFill>
                  <a:srgbClr val="003366"/>
                </a:solidFill>
                <a:latin typeface="+mn-lt"/>
                <a:ea typeface="+mn-ea"/>
                <a:cs typeface="ＭＳ Ｐゴシック" charset="0"/>
              </a:defRPr>
            </a:lvl1pPr>
            <a:lvl2pPr marL="4572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None/>
              <a:defRPr sz="1800">
                <a:solidFill>
                  <a:srgbClr val="003366"/>
                </a:solidFill>
                <a:latin typeface="+mn-lt"/>
                <a:ea typeface="+mn-ea"/>
              </a:defRPr>
            </a:lvl2pPr>
            <a:lvl3pPr marL="9144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BB52"/>
              </a:buClr>
              <a:buFont typeface="Times" charset="0"/>
              <a:buNone/>
              <a:defRPr sz="1600">
                <a:solidFill>
                  <a:srgbClr val="003366"/>
                </a:solidFill>
                <a:latin typeface="+mn-lt"/>
                <a:ea typeface="+mn-ea"/>
              </a:defRPr>
            </a:lvl3pPr>
            <a:lvl4pPr marL="13716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rgbClr val="003366"/>
                </a:solidFill>
                <a:latin typeface="+mn-lt"/>
                <a:ea typeface="+mn-ea"/>
              </a:defRPr>
            </a:lvl4pPr>
            <a:lvl5pPr marL="18288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2860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7432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2004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6576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357188" indent="-357188">
              <a:buFont typeface="Arial"/>
              <a:buChar char="•"/>
            </a:pPr>
            <a:r>
              <a:rPr lang="en-US" dirty="0" err="1" smtClean="0">
                <a:solidFill>
                  <a:srgbClr val="FFFFFF"/>
                </a:solidFill>
              </a:rPr>
              <a:t>ResultDelegate</a:t>
            </a:r>
            <a:endParaRPr lang="en-US" dirty="0" smtClean="0">
              <a:solidFill>
                <a:srgbClr val="FFFFFF"/>
              </a:solidFill>
            </a:endParaRPr>
          </a:p>
          <a:p>
            <a:pPr marL="357188" indent="-357188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Chained, Parallel and Preapproved Payments</a:t>
            </a:r>
          </a:p>
          <a:p>
            <a:pPr marL="357188" indent="-357188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Dynamic Amount Calculation</a:t>
            </a:r>
          </a:p>
          <a:p>
            <a:pPr marL="357188" indent="-357188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Instant Payment Notification</a:t>
            </a:r>
          </a:p>
          <a:p>
            <a:pPr marL="357188" indent="-357188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Refunds</a:t>
            </a:r>
          </a:p>
          <a:p>
            <a:pPr marL="357188" indent="-357188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Transaction Search and Details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49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2" y="2564042"/>
            <a:ext cx="10361032" cy="1361281"/>
          </a:xfrm>
        </p:spPr>
        <p:txBody>
          <a:bodyPr/>
          <a:lstStyle/>
          <a:p>
            <a:r>
              <a:rPr lang="en-US" dirty="0" smtClean="0"/>
              <a:t>Enhancing consumer experience: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product discovery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32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Symbologies</a:t>
            </a:r>
            <a:endParaRPr lang="en-US" dirty="0"/>
          </a:p>
        </p:txBody>
      </p:sp>
      <p:pic>
        <p:nvPicPr>
          <p:cNvPr id="4" name="Picture 3" descr="Screen shot 2011-11-08 at 10.18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28" y="1277135"/>
            <a:ext cx="9927620" cy="4595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6676" y="6102885"/>
            <a:ext cx="34461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</a:t>
            </a:r>
            <a:r>
              <a:rPr lang="en-US" sz="3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nd many more…</a:t>
            </a:r>
            <a:endParaRPr lang="en-US" sz="32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54194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Barcodes</a:t>
            </a:r>
            <a:endParaRPr lang="en-US" dirty="0"/>
          </a:p>
        </p:txBody>
      </p:sp>
      <p:pic>
        <p:nvPicPr>
          <p:cNvPr id="6" name="Content Placeholder 5" descr="Screen shot 2011-11-08 at 10.20.13 PM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75" r="-27275"/>
          <a:stretch>
            <a:fillRect/>
          </a:stretch>
        </p:blipFill>
        <p:spPr>
          <a:xfrm>
            <a:off x="455613" y="1600200"/>
            <a:ext cx="5486400" cy="48768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Generally unique identifiers for products</a:t>
            </a:r>
          </a:p>
          <a:p>
            <a:r>
              <a:rPr lang="en-US" dirty="0" smtClean="0"/>
              <a:t>Standards maintained by GS1</a:t>
            </a:r>
          </a:p>
          <a:p>
            <a:r>
              <a:rPr lang="en-US" dirty="0" smtClean="0"/>
              <a:t>Increasingly important for product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50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Created by Denso Wave in 1994</a:t>
            </a:r>
          </a:p>
          <a:p>
            <a:r>
              <a:rPr lang="en-US" dirty="0" smtClean="0"/>
              <a:t>Encode up to 4,296 alphanumeric characters (varies with implementation)</a:t>
            </a:r>
          </a:p>
          <a:p>
            <a:r>
              <a:rPr lang="en-US" dirty="0" smtClean="0"/>
              <a:t>Combine with standards to encode URLs, contacts, events, etc.</a:t>
            </a:r>
            <a:endParaRPr lang="en-US" dirty="0"/>
          </a:p>
        </p:txBody>
      </p:sp>
      <p:pic>
        <p:nvPicPr>
          <p:cNvPr id="5" name="Content Placeholder 4" descr="Screen shot 2011-11-08 at 10.22.24 PM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23" r="-112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83203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1-11-08 at 10.2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144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81000"/>
            <a:ext cx="11733212" cy="1143000"/>
          </a:xfrm>
        </p:spPr>
        <p:txBody>
          <a:bodyPr/>
          <a:lstStyle/>
          <a:p>
            <a:r>
              <a:rPr lang="en-US" dirty="0" smtClean="0"/>
              <a:t>Consumers Shop Differently with Technology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975019" y="1500687"/>
            <a:ext cx="10164842" cy="5128712"/>
            <a:chOff x="1306044" y="1729288"/>
            <a:chExt cx="8759298" cy="4419539"/>
          </a:xfrm>
        </p:grpSpPr>
        <p:sp>
          <p:nvSpPr>
            <p:cNvPr id="7" name="TextBox 28"/>
            <p:cNvSpPr txBox="1">
              <a:spLocks noChangeArrowheads="1"/>
            </p:cNvSpPr>
            <p:nvPr/>
          </p:nvSpPr>
          <p:spPr bwMode="auto">
            <a:xfrm>
              <a:off x="2407769" y="5213339"/>
              <a:ext cx="1447800" cy="71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Mobile</a:t>
              </a:r>
            </a:p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payment</a:t>
              </a:r>
            </a:p>
          </p:txBody>
        </p:sp>
        <p:sp>
          <p:nvSpPr>
            <p:cNvPr id="8" name="TextBox 29"/>
            <p:cNvSpPr txBox="1">
              <a:spLocks noChangeArrowheads="1"/>
            </p:cNvSpPr>
            <p:nvPr/>
          </p:nvSpPr>
          <p:spPr bwMode="auto">
            <a:xfrm>
              <a:off x="8388942" y="3486222"/>
              <a:ext cx="1676400" cy="71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Promotions &amp; discounts</a:t>
              </a:r>
            </a:p>
          </p:txBody>
        </p:sp>
        <p:sp>
          <p:nvSpPr>
            <p:cNvPr id="9" name="TextBox 31"/>
            <p:cNvSpPr txBox="1">
              <a:spLocks noChangeArrowheads="1"/>
            </p:cNvSpPr>
            <p:nvPr/>
          </p:nvSpPr>
          <p:spPr bwMode="auto">
            <a:xfrm>
              <a:off x="7325844" y="5213339"/>
              <a:ext cx="2184400" cy="71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Research online, find in-stock</a:t>
              </a:r>
            </a:p>
          </p:txBody>
        </p:sp>
        <p:sp>
          <p:nvSpPr>
            <p:cNvPr id="10" name="TextBox 33"/>
            <p:cNvSpPr txBox="1">
              <a:spLocks noChangeArrowheads="1"/>
            </p:cNvSpPr>
            <p:nvPr/>
          </p:nvSpPr>
          <p:spPr bwMode="auto">
            <a:xfrm>
              <a:off x="1306044" y="3486222"/>
              <a:ext cx="1752600" cy="71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In-store price</a:t>
              </a:r>
            </a:p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comparison</a:t>
              </a:r>
            </a:p>
          </p:txBody>
        </p:sp>
        <p:grpSp>
          <p:nvGrpSpPr>
            <p:cNvPr id="11" name="Group 63"/>
            <p:cNvGrpSpPr>
              <a:grpSpLocks/>
            </p:cNvGrpSpPr>
            <p:nvPr/>
          </p:nvGrpSpPr>
          <p:grpSpPr bwMode="auto">
            <a:xfrm>
              <a:off x="6182844" y="5012133"/>
              <a:ext cx="1011238" cy="1136694"/>
              <a:chOff x="3429000" y="4959306"/>
              <a:chExt cx="1011870" cy="1136694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3429000" y="4959306"/>
                <a:ext cx="1011870" cy="1011238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>
                <a:outerShdw blurRad="1397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  <p:pic>
            <p:nvPicPr>
              <p:cNvPr id="31" name="Picture 21" descr="store_in_pocket-02.png"/>
              <p:cNvPicPr>
                <a:picLocks noChangeAspect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458033" y="5274667"/>
                <a:ext cx="961567" cy="821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http://t2.gstatic.com/images?q=tbn:HZxiDuRq9xRt7M:">
                <a:hlinkClick r:id="rId3"/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620223" y="5147981"/>
                <a:ext cx="646977" cy="338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" name="Group 4"/>
            <p:cNvGrpSpPr>
              <a:grpSpLocks/>
            </p:cNvGrpSpPr>
            <p:nvPr/>
          </p:nvGrpSpPr>
          <p:grpSpPr bwMode="auto">
            <a:xfrm>
              <a:off x="6182844" y="1766196"/>
              <a:ext cx="1011238" cy="1011238"/>
              <a:chOff x="5181674" y="1770601"/>
              <a:chExt cx="1011870" cy="101187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5181674" y="1770601"/>
                <a:ext cx="1011870" cy="101187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>
                <a:outerShdw blurRad="1397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  <p:pic>
            <p:nvPicPr>
              <p:cNvPr id="28" name="Picture 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325249" y="1945587"/>
                <a:ext cx="724499" cy="269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287748" y="2294996"/>
                <a:ext cx="795338" cy="2244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3041182" y="3248465"/>
              <a:ext cx="1236655" cy="1223957"/>
              <a:chOff x="3041182" y="3248465"/>
              <a:chExt cx="1236655" cy="1223957"/>
            </a:xfrm>
          </p:grpSpPr>
          <p:grpSp>
            <p:nvGrpSpPr>
              <p:cNvPr id="6" name="Group 59"/>
              <p:cNvGrpSpPr>
                <a:grpSpLocks/>
              </p:cNvGrpSpPr>
              <p:nvPr/>
            </p:nvGrpSpPr>
            <p:grpSpPr bwMode="auto">
              <a:xfrm>
                <a:off x="3096738" y="3291323"/>
                <a:ext cx="1181099" cy="1181099"/>
                <a:chOff x="6844632" y="4262864"/>
                <a:chExt cx="1181465" cy="1181465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6874804" y="4316856"/>
                  <a:ext cx="1011550" cy="1011551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>
                  <a:outerShdw blurRad="1397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400"/>
                </a:p>
              </p:txBody>
            </p:sp>
            <p:pic>
              <p:nvPicPr>
                <p:cNvPr id="34" name="Picture 22" descr="store_in_pocket-02.png"/>
                <p:cNvPicPr>
                  <a:picLocks noChangeAspect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6844632" y="4262864"/>
                  <a:ext cx="1181465" cy="118146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3" name="Picture 23" descr="store_in_pocket-02.png"/>
              <p:cNvPicPr>
                <a:picLocks noChangeAspect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041182" y="3248465"/>
                <a:ext cx="1206500" cy="1206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4" name="TextBox 61"/>
            <p:cNvSpPr txBox="1">
              <a:spLocks noChangeArrowheads="1"/>
            </p:cNvSpPr>
            <p:nvPr/>
          </p:nvSpPr>
          <p:spPr bwMode="auto">
            <a:xfrm>
              <a:off x="7259877" y="1913770"/>
              <a:ext cx="1566545" cy="71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Marketing &amp; referrals</a:t>
              </a:r>
            </a:p>
          </p:txBody>
        </p:sp>
        <p:sp>
          <p:nvSpPr>
            <p:cNvPr id="16" name="TextBox 73"/>
            <p:cNvSpPr txBox="1">
              <a:spLocks noChangeArrowheads="1"/>
            </p:cNvSpPr>
            <p:nvPr/>
          </p:nvSpPr>
          <p:spPr bwMode="auto">
            <a:xfrm>
              <a:off x="2151192" y="1913770"/>
              <a:ext cx="1752600" cy="71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Buy in </a:t>
              </a:r>
              <a:r>
                <a:rPr lang="en-US" sz="2400" dirty="0" smtClean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/>
              </a:r>
              <a:br>
                <a:rPr lang="en-US" sz="2400" dirty="0" smtClean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</a:br>
              <a:r>
                <a:rPr lang="en-US" sz="2400" dirty="0" smtClean="0">
                  <a:solidFill>
                    <a:schemeClr val="bg1"/>
                  </a:solidFill>
                  <a:latin typeface="Helvetica" pitchFamily="34" charset="0"/>
                  <a:cs typeface="Helvetica" pitchFamily="34" charset="0"/>
                </a:rPr>
                <a:t>aisle</a:t>
              </a:r>
              <a:endParaRPr lang="en-US" sz="2400" dirty="0">
                <a:solidFill>
                  <a:schemeClr val="bg1"/>
                </a:solidFill>
                <a:latin typeface="Helvetica" pitchFamily="34" charset="0"/>
                <a:cs typeface="Helvetica" pitchFamily="34" charset="0"/>
              </a:endParaRPr>
            </a:p>
          </p:txBody>
        </p:sp>
        <p:grpSp>
          <p:nvGrpSpPr>
            <p:cNvPr id="17" name="Group 77"/>
            <p:cNvGrpSpPr>
              <a:grpSpLocks/>
            </p:cNvGrpSpPr>
            <p:nvPr/>
          </p:nvGrpSpPr>
          <p:grpSpPr bwMode="auto">
            <a:xfrm>
              <a:off x="7322142" y="3346096"/>
              <a:ext cx="1011238" cy="1011237"/>
              <a:chOff x="2191526" y="3932396"/>
              <a:chExt cx="1011870" cy="1011870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191526" y="3932396"/>
                <a:ext cx="1011870" cy="101187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>
                <a:outerShdw blurRad="1397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  <p:pic>
            <p:nvPicPr>
              <p:cNvPr id="22" name="Picture 2" descr="http://www.google.com/images?q=tbn:ENb33e7I30fXhM::nwamotherlode.com/wp-content/uploads/2010/08/groupon-logo.jpg&amp;t=1&amp;h=68&amp;w=137&amp;usg=__LtgCVJSlb15Y6s2o28B5J8kqbWg=">
                <a:hlinkClick r:id="rId9"/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2209800" y="4191000"/>
                <a:ext cx="925120" cy="459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" name="Picture 22" descr="store_in_pocket-02.png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24286" y="4549140"/>
                <a:ext cx="462854" cy="273930"/>
              </a:xfrm>
              <a:prstGeom prst="flowChartManualInput">
                <a:avLst/>
              </a:prstGeom>
            </p:spPr>
          </p:pic>
        </p:grpSp>
        <p:grpSp>
          <p:nvGrpSpPr>
            <p:cNvPr id="18" name="Group 6"/>
            <p:cNvGrpSpPr>
              <a:grpSpLocks/>
            </p:cNvGrpSpPr>
            <p:nvPr/>
          </p:nvGrpSpPr>
          <p:grpSpPr bwMode="auto">
            <a:xfrm>
              <a:off x="4072996" y="5012133"/>
              <a:ext cx="1011237" cy="1011238"/>
              <a:chOff x="457274" y="4451754"/>
              <a:chExt cx="1011870" cy="101187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457274" y="4451754"/>
                <a:ext cx="1011870" cy="101187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>
                <a:outerShdw blurRad="1397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3335" r="-21358" b="420"/>
              <a:stretch/>
            </p:blipFill>
            <p:spPr>
              <a:xfrm>
                <a:off x="500498" y="4495800"/>
                <a:ext cx="947302" cy="941853"/>
              </a:xfrm>
              <a:prstGeom prst="ellipse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3931769" y="1729288"/>
              <a:ext cx="1108075" cy="1048146"/>
              <a:chOff x="3931769" y="1773678"/>
              <a:chExt cx="1108075" cy="1048146"/>
            </a:xfrm>
          </p:grpSpPr>
          <p:grpSp>
            <p:nvGrpSpPr>
              <p:cNvPr id="15" name="Group 71"/>
              <p:cNvGrpSpPr>
                <a:grpSpLocks/>
              </p:cNvGrpSpPr>
              <p:nvPr/>
            </p:nvGrpSpPr>
            <p:grpSpPr bwMode="auto">
              <a:xfrm>
                <a:off x="3931769" y="1773678"/>
                <a:ext cx="1108075" cy="1048146"/>
                <a:chOff x="2929214" y="1533606"/>
                <a:chExt cx="1108795" cy="1048798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3026115" y="1570538"/>
                  <a:ext cx="1011894" cy="101186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solidFill>
                    <a:srgbClr val="FFFFFF"/>
                  </a:solidFill>
                </a:ln>
                <a:effectLst>
                  <a:outerShdw blurRad="1397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400"/>
                </a:p>
              </p:txBody>
            </p:sp>
            <p:pic>
              <p:nvPicPr>
                <p:cNvPr id="25" name="Picture 24" descr="store_in_pocket-02.png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9214" y="1533606"/>
                  <a:ext cx="785897" cy="6101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6" name="Picture 70" descr="core1.png"/>
                <p:cNvPicPr>
                  <a:picLocks noChangeAspect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3485953" y="1740273"/>
                  <a:ext cx="399556" cy="7114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35" name="Picture 34" descr="RedLaser_logo.jpg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7202" t="-3529" b="-2696"/>
              <a:stretch>
                <a:fillRect/>
              </a:stretch>
            </p:blipFill>
            <p:spPr>
              <a:xfrm>
                <a:off x="4125444" y="2321894"/>
                <a:ext cx="342900" cy="318558"/>
              </a:xfrm>
              <a:prstGeom prst="roundRect">
                <a:avLst/>
              </a:prstGeom>
              <a:solidFill>
                <a:schemeClr val="bg1"/>
              </a:solidFill>
            </p:spPr>
          </p:pic>
        </p:grpSp>
      </p:grpSp>
      <p:grpSp>
        <p:nvGrpSpPr>
          <p:cNvPr id="55" name="Group 54"/>
          <p:cNvGrpSpPr/>
          <p:nvPr/>
        </p:nvGrpSpPr>
        <p:grpSpPr>
          <a:xfrm>
            <a:off x="5530802" y="2929077"/>
            <a:ext cx="1647653" cy="2132025"/>
            <a:chOff x="5530802" y="2929077"/>
            <a:chExt cx="1647653" cy="2132025"/>
          </a:xfrm>
        </p:grpSpPr>
        <p:grpSp>
          <p:nvGrpSpPr>
            <p:cNvPr id="54" name="Group 53"/>
            <p:cNvGrpSpPr/>
            <p:nvPr/>
          </p:nvGrpSpPr>
          <p:grpSpPr>
            <a:xfrm rot="20287399">
              <a:off x="6767749" y="3577700"/>
              <a:ext cx="372862" cy="621437"/>
              <a:chOff x="7264894" y="3556986"/>
              <a:chExt cx="372862" cy="621437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7264894" y="3556986"/>
                <a:ext cx="372862" cy="621437"/>
              </a:xfrm>
              <a:prstGeom prst="roundRect">
                <a:avLst>
                  <a:gd name="adj" fmla="val 1111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297446" y="3592497"/>
                <a:ext cx="307758" cy="446843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60000">
                    <a:schemeClr val="accent2"/>
                  </a:gs>
                  <a:gs pos="100000">
                    <a:srgbClr val="00CDF6"/>
                  </a:gs>
                </a:gsLst>
                <a:lin ang="135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7310365" y="3574861"/>
                <a:ext cx="311367" cy="531012"/>
              </a:xfrm>
              <a:custGeom>
                <a:avLst/>
                <a:gdLst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616806 h 616806"/>
                  <a:gd name="connsiteX1" fmla="*/ 395653 w 1063869"/>
                  <a:gd name="connsiteY1" fmla="*/ 27721 h 616806"/>
                  <a:gd name="connsiteX2" fmla="*/ 1063869 w 1063869"/>
                  <a:gd name="connsiteY2" fmla="*/ 282698 h 616806"/>
                  <a:gd name="connsiteX3" fmla="*/ 0 w 1063869"/>
                  <a:gd name="connsiteY3" fmla="*/ 616806 h 616806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111408"/>
                  <a:gd name="connsiteY0" fmla="*/ 609165 h 609165"/>
                  <a:gd name="connsiteX1" fmla="*/ 442681 w 1111408"/>
                  <a:gd name="connsiteY1" fmla="*/ 23125 h 609165"/>
                  <a:gd name="connsiteX2" fmla="*/ 1110897 w 1111408"/>
                  <a:gd name="connsiteY2" fmla="*/ 278102 h 609165"/>
                  <a:gd name="connsiteX3" fmla="*/ 0 w 1111408"/>
                  <a:gd name="connsiteY3" fmla="*/ 609165 h 609165"/>
                  <a:gd name="connsiteX0" fmla="*/ 0 w 1164635"/>
                  <a:gd name="connsiteY0" fmla="*/ 609483 h 609483"/>
                  <a:gd name="connsiteX1" fmla="*/ 442681 w 1164635"/>
                  <a:gd name="connsiteY1" fmla="*/ 23443 h 609483"/>
                  <a:gd name="connsiteX2" fmla="*/ 1164197 w 1164635"/>
                  <a:gd name="connsiteY2" fmla="*/ 272329 h 609483"/>
                  <a:gd name="connsiteX3" fmla="*/ 0 w 1164635"/>
                  <a:gd name="connsiteY3" fmla="*/ 609483 h 609483"/>
                  <a:gd name="connsiteX0" fmla="*/ 0 w 1164635"/>
                  <a:gd name="connsiteY0" fmla="*/ 609483 h 609483"/>
                  <a:gd name="connsiteX1" fmla="*/ 442681 w 1164635"/>
                  <a:gd name="connsiteY1" fmla="*/ 23443 h 609483"/>
                  <a:gd name="connsiteX2" fmla="*/ 1164197 w 1164635"/>
                  <a:gd name="connsiteY2" fmla="*/ 272329 h 609483"/>
                  <a:gd name="connsiteX3" fmla="*/ 0 w 1164635"/>
                  <a:gd name="connsiteY3" fmla="*/ 609483 h 609483"/>
                  <a:gd name="connsiteX0" fmla="*/ 0 w 1164796"/>
                  <a:gd name="connsiteY0" fmla="*/ 617323 h 617323"/>
                  <a:gd name="connsiteX1" fmla="*/ 442681 w 1164796"/>
                  <a:gd name="connsiteY1" fmla="*/ 31283 h 617323"/>
                  <a:gd name="connsiteX2" fmla="*/ 1164197 w 1164796"/>
                  <a:gd name="connsiteY2" fmla="*/ 280169 h 617323"/>
                  <a:gd name="connsiteX3" fmla="*/ 0 w 1164796"/>
                  <a:gd name="connsiteY3" fmla="*/ 617323 h 617323"/>
                  <a:gd name="connsiteX0" fmla="*/ 0 w 1168567"/>
                  <a:gd name="connsiteY0" fmla="*/ 493483 h 493483"/>
                  <a:gd name="connsiteX1" fmla="*/ 702928 w 1168567"/>
                  <a:gd name="connsiteY1" fmla="*/ 43548 h 493483"/>
                  <a:gd name="connsiteX2" fmla="*/ 1164197 w 1168567"/>
                  <a:gd name="connsiteY2" fmla="*/ 156329 h 493483"/>
                  <a:gd name="connsiteX3" fmla="*/ 0 w 1168567"/>
                  <a:gd name="connsiteY3" fmla="*/ 493483 h 493483"/>
                  <a:gd name="connsiteX0" fmla="*/ 0 w 1165534"/>
                  <a:gd name="connsiteY0" fmla="*/ 475283 h 475283"/>
                  <a:gd name="connsiteX1" fmla="*/ 702928 w 1165534"/>
                  <a:gd name="connsiteY1" fmla="*/ 25348 h 475283"/>
                  <a:gd name="connsiteX2" fmla="*/ 1164197 w 1165534"/>
                  <a:gd name="connsiteY2" fmla="*/ 138129 h 475283"/>
                  <a:gd name="connsiteX3" fmla="*/ 0 w 1165534"/>
                  <a:gd name="connsiteY3" fmla="*/ 475283 h 475283"/>
                  <a:gd name="connsiteX0" fmla="*/ 0 w 1118243"/>
                  <a:gd name="connsiteY0" fmla="*/ 472948 h 472948"/>
                  <a:gd name="connsiteX1" fmla="*/ 702928 w 1118243"/>
                  <a:gd name="connsiteY1" fmla="*/ 23013 h 472948"/>
                  <a:gd name="connsiteX2" fmla="*/ 1116153 w 1118243"/>
                  <a:gd name="connsiteY2" fmla="*/ 163014 h 472948"/>
                  <a:gd name="connsiteX3" fmla="*/ 0 w 1118243"/>
                  <a:gd name="connsiteY3" fmla="*/ 472948 h 472948"/>
                  <a:gd name="connsiteX0" fmla="*/ 0 w 1211628"/>
                  <a:gd name="connsiteY0" fmla="*/ 489705 h 489705"/>
                  <a:gd name="connsiteX1" fmla="*/ 702928 w 1211628"/>
                  <a:gd name="connsiteY1" fmla="*/ 39770 h 489705"/>
                  <a:gd name="connsiteX2" fmla="*/ 1113854 w 1211628"/>
                  <a:gd name="connsiteY2" fmla="*/ 30124 h 489705"/>
                  <a:gd name="connsiteX3" fmla="*/ 1116153 w 1211628"/>
                  <a:gd name="connsiteY3" fmla="*/ 179771 h 489705"/>
                  <a:gd name="connsiteX4" fmla="*/ 0 w 1211628"/>
                  <a:gd name="connsiteY4" fmla="*/ 489705 h 489705"/>
                  <a:gd name="connsiteX0" fmla="*/ 0 w 1194390"/>
                  <a:gd name="connsiteY0" fmla="*/ 489705 h 489705"/>
                  <a:gd name="connsiteX1" fmla="*/ 702928 w 1194390"/>
                  <a:gd name="connsiteY1" fmla="*/ 39770 h 489705"/>
                  <a:gd name="connsiteX2" fmla="*/ 1113854 w 1194390"/>
                  <a:gd name="connsiteY2" fmla="*/ 30124 h 489705"/>
                  <a:gd name="connsiteX3" fmla="*/ 1116153 w 1194390"/>
                  <a:gd name="connsiteY3" fmla="*/ 179771 h 489705"/>
                  <a:gd name="connsiteX4" fmla="*/ 0 w 1194390"/>
                  <a:gd name="connsiteY4" fmla="*/ 489705 h 489705"/>
                  <a:gd name="connsiteX0" fmla="*/ 0 w 1116320"/>
                  <a:gd name="connsiteY0" fmla="*/ 489705 h 489705"/>
                  <a:gd name="connsiteX1" fmla="*/ 702928 w 1116320"/>
                  <a:gd name="connsiteY1" fmla="*/ 39770 h 489705"/>
                  <a:gd name="connsiteX2" fmla="*/ 1113854 w 1116320"/>
                  <a:gd name="connsiteY2" fmla="*/ 30124 h 489705"/>
                  <a:gd name="connsiteX3" fmla="*/ 1116153 w 1116320"/>
                  <a:gd name="connsiteY3" fmla="*/ 179771 h 489705"/>
                  <a:gd name="connsiteX4" fmla="*/ 0 w 1116320"/>
                  <a:gd name="connsiteY4" fmla="*/ 489705 h 489705"/>
                  <a:gd name="connsiteX0" fmla="*/ 0 w 1124205"/>
                  <a:gd name="connsiteY0" fmla="*/ 489705 h 708638"/>
                  <a:gd name="connsiteX1" fmla="*/ 702928 w 1124205"/>
                  <a:gd name="connsiteY1" fmla="*/ 39770 h 708638"/>
                  <a:gd name="connsiteX2" fmla="*/ 1113854 w 1124205"/>
                  <a:gd name="connsiteY2" fmla="*/ 30124 h 708638"/>
                  <a:gd name="connsiteX3" fmla="*/ 1124161 w 1124205"/>
                  <a:gd name="connsiteY3" fmla="*/ 708635 h 708638"/>
                  <a:gd name="connsiteX4" fmla="*/ 0 w 1124205"/>
                  <a:gd name="connsiteY4" fmla="*/ 489705 h 708638"/>
                  <a:gd name="connsiteX0" fmla="*/ 421233 w 421277"/>
                  <a:gd name="connsiteY0" fmla="*/ 708635 h 708638"/>
                  <a:gd name="connsiteX1" fmla="*/ 0 w 421277"/>
                  <a:gd name="connsiteY1" fmla="*/ 39770 h 708638"/>
                  <a:gd name="connsiteX2" fmla="*/ 410926 w 421277"/>
                  <a:gd name="connsiteY2" fmla="*/ 30124 h 708638"/>
                  <a:gd name="connsiteX3" fmla="*/ 421233 w 421277"/>
                  <a:gd name="connsiteY3" fmla="*/ 708635 h 708638"/>
                  <a:gd name="connsiteX0" fmla="*/ 421233 w 421277"/>
                  <a:gd name="connsiteY0" fmla="*/ 697799 h 697802"/>
                  <a:gd name="connsiteX1" fmla="*/ 0 w 421277"/>
                  <a:gd name="connsiteY1" fmla="*/ 28934 h 697802"/>
                  <a:gd name="connsiteX2" fmla="*/ 410926 w 421277"/>
                  <a:gd name="connsiteY2" fmla="*/ 19288 h 697802"/>
                  <a:gd name="connsiteX3" fmla="*/ 421233 w 421277"/>
                  <a:gd name="connsiteY3" fmla="*/ 697799 h 697802"/>
                  <a:gd name="connsiteX0" fmla="*/ 421233 w 421277"/>
                  <a:gd name="connsiteY0" fmla="*/ 697799 h 697802"/>
                  <a:gd name="connsiteX1" fmla="*/ 0 w 421277"/>
                  <a:gd name="connsiteY1" fmla="*/ 28934 h 697802"/>
                  <a:gd name="connsiteX2" fmla="*/ 410926 w 421277"/>
                  <a:gd name="connsiteY2" fmla="*/ 19288 h 697802"/>
                  <a:gd name="connsiteX3" fmla="*/ 421233 w 421277"/>
                  <a:gd name="connsiteY3" fmla="*/ 697799 h 697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1277" h="697802">
                    <a:moveTo>
                      <a:pt x="421233" y="697799"/>
                    </a:moveTo>
                    <a:cubicBezTo>
                      <a:pt x="352745" y="699407"/>
                      <a:pt x="370068" y="188683"/>
                      <a:pt x="0" y="28934"/>
                    </a:cubicBezTo>
                    <a:cubicBezTo>
                      <a:pt x="801" y="-12016"/>
                      <a:pt x="342055" y="-4045"/>
                      <a:pt x="410926" y="19288"/>
                    </a:cubicBezTo>
                    <a:cubicBezTo>
                      <a:pt x="411732" y="11513"/>
                      <a:pt x="422034" y="699624"/>
                      <a:pt x="421233" y="69779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412853" y="4065972"/>
                <a:ext cx="82859" cy="8285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431423" y="4084544"/>
                <a:ext cx="45720" cy="457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Freeform 2"/>
            <p:cNvSpPr/>
            <p:nvPr/>
          </p:nvSpPr>
          <p:spPr>
            <a:xfrm>
              <a:off x="6362330" y="3748679"/>
              <a:ext cx="482353" cy="483010"/>
            </a:xfrm>
            <a:custGeom>
              <a:avLst/>
              <a:gdLst>
                <a:gd name="connsiteX0" fmla="*/ 0 w 482353"/>
                <a:gd name="connsiteY0" fmla="*/ 292963 h 470516"/>
                <a:gd name="connsiteX1" fmla="*/ 230820 w 482353"/>
                <a:gd name="connsiteY1" fmla="*/ 210105 h 470516"/>
                <a:gd name="connsiteX2" fmla="*/ 263371 w 482353"/>
                <a:gd name="connsiteY2" fmla="*/ 109491 h 470516"/>
                <a:gd name="connsiteX3" fmla="*/ 233779 w 482353"/>
                <a:gd name="connsiteY3" fmla="*/ 29592 h 470516"/>
                <a:gd name="connsiteX4" fmla="*/ 316637 w 482353"/>
                <a:gd name="connsiteY4" fmla="*/ 0 h 470516"/>
                <a:gd name="connsiteX5" fmla="*/ 482353 w 482353"/>
                <a:gd name="connsiteY5" fmla="*/ 405413 h 470516"/>
                <a:gd name="connsiteX6" fmla="*/ 381740 w 482353"/>
                <a:gd name="connsiteY6" fmla="*/ 443883 h 470516"/>
                <a:gd name="connsiteX7" fmla="*/ 287045 w 482353"/>
                <a:gd name="connsiteY7" fmla="*/ 402454 h 470516"/>
                <a:gd name="connsiteX8" fmla="*/ 106532 w 482353"/>
                <a:gd name="connsiteY8" fmla="*/ 470516 h 470516"/>
                <a:gd name="connsiteX0" fmla="*/ 0 w 482353"/>
                <a:gd name="connsiteY0" fmla="*/ 300715 h 478268"/>
                <a:gd name="connsiteX1" fmla="*/ 230820 w 482353"/>
                <a:gd name="connsiteY1" fmla="*/ 217857 h 478268"/>
                <a:gd name="connsiteX2" fmla="*/ 263371 w 482353"/>
                <a:gd name="connsiteY2" fmla="*/ 117243 h 478268"/>
                <a:gd name="connsiteX3" fmla="*/ 233779 w 482353"/>
                <a:gd name="connsiteY3" fmla="*/ 37344 h 478268"/>
                <a:gd name="connsiteX4" fmla="*/ 316637 w 482353"/>
                <a:gd name="connsiteY4" fmla="*/ 7752 h 478268"/>
                <a:gd name="connsiteX5" fmla="*/ 482353 w 482353"/>
                <a:gd name="connsiteY5" fmla="*/ 413165 h 478268"/>
                <a:gd name="connsiteX6" fmla="*/ 381740 w 482353"/>
                <a:gd name="connsiteY6" fmla="*/ 451635 h 478268"/>
                <a:gd name="connsiteX7" fmla="*/ 287045 w 482353"/>
                <a:gd name="connsiteY7" fmla="*/ 410206 h 478268"/>
                <a:gd name="connsiteX8" fmla="*/ 106532 w 482353"/>
                <a:gd name="connsiteY8" fmla="*/ 478268 h 478268"/>
                <a:gd name="connsiteX0" fmla="*/ 0 w 482353"/>
                <a:gd name="connsiteY0" fmla="*/ 305457 h 483010"/>
                <a:gd name="connsiteX1" fmla="*/ 230820 w 482353"/>
                <a:gd name="connsiteY1" fmla="*/ 222599 h 483010"/>
                <a:gd name="connsiteX2" fmla="*/ 263371 w 482353"/>
                <a:gd name="connsiteY2" fmla="*/ 121985 h 483010"/>
                <a:gd name="connsiteX3" fmla="*/ 233779 w 482353"/>
                <a:gd name="connsiteY3" fmla="*/ 42086 h 483010"/>
                <a:gd name="connsiteX4" fmla="*/ 316637 w 482353"/>
                <a:gd name="connsiteY4" fmla="*/ 12494 h 483010"/>
                <a:gd name="connsiteX5" fmla="*/ 482353 w 482353"/>
                <a:gd name="connsiteY5" fmla="*/ 417907 h 483010"/>
                <a:gd name="connsiteX6" fmla="*/ 381740 w 482353"/>
                <a:gd name="connsiteY6" fmla="*/ 456377 h 483010"/>
                <a:gd name="connsiteX7" fmla="*/ 287045 w 482353"/>
                <a:gd name="connsiteY7" fmla="*/ 414948 h 483010"/>
                <a:gd name="connsiteX8" fmla="*/ 106532 w 482353"/>
                <a:gd name="connsiteY8" fmla="*/ 483010 h 483010"/>
                <a:gd name="connsiteX0" fmla="*/ 0 w 482353"/>
                <a:gd name="connsiteY0" fmla="*/ 305457 h 483010"/>
                <a:gd name="connsiteX1" fmla="*/ 230820 w 482353"/>
                <a:gd name="connsiteY1" fmla="*/ 222599 h 483010"/>
                <a:gd name="connsiteX2" fmla="*/ 263371 w 482353"/>
                <a:gd name="connsiteY2" fmla="*/ 121985 h 483010"/>
                <a:gd name="connsiteX3" fmla="*/ 233779 w 482353"/>
                <a:gd name="connsiteY3" fmla="*/ 42086 h 483010"/>
                <a:gd name="connsiteX4" fmla="*/ 316637 w 482353"/>
                <a:gd name="connsiteY4" fmla="*/ 12494 h 483010"/>
                <a:gd name="connsiteX5" fmla="*/ 482353 w 482353"/>
                <a:gd name="connsiteY5" fmla="*/ 417907 h 483010"/>
                <a:gd name="connsiteX6" fmla="*/ 381740 w 482353"/>
                <a:gd name="connsiteY6" fmla="*/ 456377 h 483010"/>
                <a:gd name="connsiteX7" fmla="*/ 287045 w 482353"/>
                <a:gd name="connsiteY7" fmla="*/ 414948 h 483010"/>
                <a:gd name="connsiteX8" fmla="*/ 106532 w 482353"/>
                <a:gd name="connsiteY8" fmla="*/ 483010 h 483010"/>
                <a:gd name="connsiteX0" fmla="*/ 0 w 482353"/>
                <a:gd name="connsiteY0" fmla="*/ 305457 h 483010"/>
                <a:gd name="connsiteX1" fmla="*/ 230820 w 482353"/>
                <a:gd name="connsiteY1" fmla="*/ 222599 h 483010"/>
                <a:gd name="connsiteX2" fmla="*/ 263371 w 482353"/>
                <a:gd name="connsiteY2" fmla="*/ 121985 h 483010"/>
                <a:gd name="connsiteX3" fmla="*/ 233779 w 482353"/>
                <a:gd name="connsiteY3" fmla="*/ 42086 h 483010"/>
                <a:gd name="connsiteX4" fmla="*/ 316637 w 482353"/>
                <a:gd name="connsiteY4" fmla="*/ 12494 h 483010"/>
                <a:gd name="connsiteX5" fmla="*/ 482353 w 482353"/>
                <a:gd name="connsiteY5" fmla="*/ 417907 h 483010"/>
                <a:gd name="connsiteX6" fmla="*/ 381740 w 482353"/>
                <a:gd name="connsiteY6" fmla="*/ 456377 h 483010"/>
                <a:gd name="connsiteX7" fmla="*/ 287045 w 482353"/>
                <a:gd name="connsiteY7" fmla="*/ 414948 h 483010"/>
                <a:gd name="connsiteX8" fmla="*/ 106532 w 482353"/>
                <a:gd name="connsiteY8" fmla="*/ 483010 h 48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353" h="483010">
                  <a:moveTo>
                    <a:pt x="0" y="305457"/>
                  </a:moveTo>
                  <a:lnTo>
                    <a:pt x="230820" y="222599"/>
                  </a:lnTo>
                  <a:cubicBezTo>
                    <a:pt x="241670" y="189061"/>
                    <a:pt x="264358" y="176237"/>
                    <a:pt x="263371" y="121985"/>
                  </a:cubicBezTo>
                  <a:lnTo>
                    <a:pt x="233779" y="42086"/>
                  </a:lnTo>
                  <a:cubicBezTo>
                    <a:pt x="249561" y="2630"/>
                    <a:pt x="280141" y="-13153"/>
                    <a:pt x="316637" y="12494"/>
                  </a:cubicBezTo>
                  <a:lnTo>
                    <a:pt x="482353" y="417907"/>
                  </a:lnTo>
                  <a:lnTo>
                    <a:pt x="381740" y="456377"/>
                  </a:lnTo>
                  <a:cubicBezTo>
                    <a:pt x="317623" y="463282"/>
                    <a:pt x="318610" y="428758"/>
                    <a:pt x="287045" y="414948"/>
                  </a:cubicBezTo>
                  <a:lnTo>
                    <a:pt x="106532" y="483010"/>
                  </a:lnTo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0000">
                  <a:schemeClr val="accent2"/>
                </a:gs>
                <a:gs pos="100000">
                  <a:srgbClr val="00CDF6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lowchart: Delay 3"/>
            <p:cNvSpPr/>
            <p:nvPr/>
          </p:nvSpPr>
          <p:spPr>
            <a:xfrm rot="9571927">
              <a:off x="6960015" y="3695568"/>
              <a:ext cx="138541" cy="92268"/>
            </a:xfrm>
            <a:prstGeom prst="flowChartDelay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0000">
                  <a:schemeClr val="accent2"/>
                </a:gs>
                <a:gs pos="100000">
                  <a:srgbClr val="00CDF6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lowchart: Delay 45"/>
            <p:cNvSpPr/>
            <p:nvPr/>
          </p:nvSpPr>
          <p:spPr>
            <a:xfrm rot="9571927">
              <a:off x="7001444" y="3796183"/>
              <a:ext cx="138541" cy="92268"/>
            </a:xfrm>
            <a:prstGeom prst="flowChartDelay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0000">
                  <a:schemeClr val="accent2"/>
                </a:gs>
                <a:gs pos="100000">
                  <a:srgbClr val="00CDF6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Delay 46"/>
            <p:cNvSpPr/>
            <p:nvPr/>
          </p:nvSpPr>
          <p:spPr>
            <a:xfrm rot="9571927">
              <a:off x="7039914" y="3902714"/>
              <a:ext cx="138541" cy="92268"/>
            </a:xfrm>
            <a:prstGeom prst="flowChartDelay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0000">
                  <a:schemeClr val="accent2"/>
                </a:gs>
                <a:gs pos="100000">
                  <a:srgbClr val="00CDF6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530802" y="2929077"/>
              <a:ext cx="990959" cy="2132025"/>
              <a:chOff x="6161470" y="4114801"/>
              <a:chExt cx="1077032" cy="2317210"/>
            </a:xfrm>
          </p:grpSpPr>
          <p:sp>
            <p:nvSpPr>
              <p:cNvPr id="40" name="Freeform 39"/>
              <p:cNvSpPr/>
              <p:nvPr/>
            </p:nvSpPr>
            <p:spPr>
              <a:xfrm>
                <a:off x="6161470" y="5201120"/>
                <a:ext cx="1077032" cy="1230891"/>
              </a:xfrm>
              <a:custGeom>
                <a:avLst/>
                <a:gdLst>
                  <a:gd name="connsiteX0" fmla="*/ 1007919 w 1018309"/>
                  <a:gd name="connsiteY0" fmla="*/ 0 h 748145"/>
                  <a:gd name="connsiteX1" fmla="*/ 1018309 w 1018309"/>
                  <a:gd name="connsiteY1" fmla="*/ 748145 h 748145"/>
                  <a:gd name="connsiteX2" fmla="*/ 10391 w 1018309"/>
                  <a:gd name="connsiteY2" fmla="*/ 748145 h 748145"/>
                  <a:gd name="connsiteX3" fmla="*/ 0 w 1018309"/>
                  <a:gd name="connsiteY3" fmla="*/ 20782 h 748145"/>
                  <a:gd name="connsiteX4" fmla="*/ 1007919 w 1018309"/>
                  <a:gd name="connsiteY4" fmla="*/ 0 h 748145"/>
                  <a:gd name="connsiteX0" fmla="*/ 1007919 w 1018309"/>
                  <a:gd name="connsiteY0" fmla="*/ 415637 h 1163782"/>
                  <a:gd name="connsiteX1" fmla="*/ 1018309 w 1018309"/>
                  <a:gd name="connsiteY1" fmla="*/ 1163782 h 1163782"/>
                  <a:gd name="connsiteX2" fmla="*/ 10391 w 1018309"/>
                  <a:gd name="connsiteY2" fmla="*/ 1163782 h 1163782"/>
                  <a:gd name="connsiteX3" fmla="*/ 0 w 1018309"/>
                  <a:gd name="connsiteY3" fmla="*/ 436419 h 1163782"/>
                  <a:gd name="connsiteX4" fmla="*/ 529937 w 1018309"/>
                  <a:gd name="connsiteY4" fmla="*/ 0 h 1163782"/>
                  <a:gd name="connsiteX5" fmla="*/ 1007919 w 1018309"/>
                  <a:gd name="connsiteY5" fmla="*/ 415637 h 1163782"/>
                  <a:gd name="connsiteX0" fmla="*/ 1007919 w 1018309"/>
                  <a:gd name="connsiteY0" fmla="*/ 445301 h 1193446"/>
                  <a:gd name="connsiteX1" fmla="*/ 1018309 w 1018309"/>
                  <a:gd name="connsiteY1" fmla="*/ 1193446 h 1193446"/>
                  <a:gd name="connsiteX2" fmla="*/ 10391 w 1018309"/>
                  <a:gd name="connsiteY2" fmla="*/ 1193446 h 1193446"/>
                  <a:gd name="connsiteX3" fmla="*/ 0 w 1018309"/>
                  <a:gd name="connsiteY3" fmla="*/ 466083 h 1193446"/>
                  <a:gd name="connsiteX4" fmla="*/ 529937 w 1018309"/>
                  <a:gd name="connsiteY4" fmla="*/ 29664 h 1193446"/>
                  <a:gd name="connsiteX5" fmla="*/ 1007919 w 1018309"/>
                  <a:gd name="connsiteY5" fmla="*/ 445301 h 1193446"/>
                  <a:gd name="connsiteX0" fmla="*/ 1007919 w 1018309"/>
                  <a:gd name="connsiteY0" fmla="*/ 415674 h 1163819"/>
                  <a:gd name="connsiteX1" fmla="*/ 1018309 w 1018309"/>
                  <a:gd name="connsiteY1" fmla="*/ 1163819 h 1163819"/>
                  <a:gd name="connsiteX2" fmla="*/ 10391 w 1018309"/>
                  <a:gd name="connsiteY2" fmla="*/ 1163819 h 1163819"/>
                  <a:gd name="connsiteX3" fmla="*/ 0 w 1018309"/>
                  <a:gd name="connsiteY3" fmla="*/ 436456 h 1163819"/>
                  <a:gd name="connsiteX4" fmla="*/ 529937 w 1018309"/>
                  <a:gd name="connsiteY4" fmla="*/ 37 h 1163819"/>
                  <a:gd name="connsiteX5" fmla="*/ 1007919 w 1018309"/>
                  <a:gd name="connsiteY5" fmla="*/ 415674 h 1163819"/>
                  <a:gd name="connsiteX0" fmla="*/ 1007919 w 1018309"/>
                  <a:gd name="connsiteY0" fmla="*/ 415674 h 1163819"/>
                  <a:gd name="connsiteX1" fmla="*/ 1018309 w 1018309"/>
                  <a:gd name="connsiteY1" fmla="*/ 1163819 h 1163819"/>
                  <a:gd name="connsiteX2" fmla="*/ 10391 w 1018309"/>
                  <a:gd name="connsiteY2" fmla="*/ 1163819 h 1163819"/>
                  <a:gd name="connsiteX3" fmla="*/ 0 w 1018309"/>
                  <a:gd name="connsiteY3" fmla="*/ 436456 h 1163819"/>
                  <a:gd name="connsiteX4" fmla="*/ 529937 w 1018309"/>
                  <a:gd name="connsiteY4" fmla="*/ 37 h 1163819"/>
                  <a:gd name="connsiteX5" fmla="*/ 1007919 w 1018309"/>
                  <a:gd name="connsiteY5" fmla="*/ 415674 h 1163819"/>
                  <a:gd name="connsiteX0" fmla="*/ 1009260 w 1019650"/>
                  <a:gd name="connsiteY0" fmla="*/ 415659 h 1163804"/>
                  <a:gd name="connsiteX1" fmla="*/ 1019650 w 1019650"/>
                  <a:gd name="connsiteY1" fmla="*/ 1163804 h 1163804"/>
                  <a:gd name="connsiteX2" fmla="*/ 11732 w 1019650"/>
                  <a:gd name="connsiteY2" fmla="*/ 1163804 h 1163804"/>
                  <a:gd name="connsiteX3" fmla="*/ 1341 w 1019650"/>
                  <a:gd name="connsiteY3" fmla="*/ 436441 h 1163804"/>
                  <a:gd name="connsiteX4" fmla="*/ 531278 w 1019650"/>
                  <a:gd name="connsiteY4" fmla="*/ 22 h 1163804"/>
                  <a:gd name="connsiteX5" fmla="*/ 1009260 w 1019650"/>
                  <a:gd name="connsiteY5" fmla="*/ 415659 h 1163804"/>
                  <a:gd name="connsiteX0" fmla="*/ 1009547 w 1019937"/>
                  <a:gd name="connsiteY0" fmla="*/ 415659 h 1163804"/>
                  <a:gd name="connsiteX1" fmla="*/ 1019937 w 1019937"/>
                  <a:gd name="connsiteY1" fmla="*/ 1163804 h 1163804"/>
                  <a:gd name="connsiteX2" fmla="*/ 12019 w 1019937"/>
                  <a:gd name="connsiteY2" fmla="*/ 1163804 h 1163804"/>
                  <a:gd name="connsiteX3" fmla="*/ 1628 w 1019937"/>
                  <a:gd name="connsiteY3" fmla="*/ 436441 h 1163804"/>
                  <a:gd name="connsiteX4" fmla="*/ 500392 w 1019937"/>
                  <a:gd name="connsiteY4" fmla="*/ 22 h 1163804"/>
                  <a:gd name="connsiteX5" fmla="*/ 1009547 w 1019937"/>
                  <a:gd name="connsiteY5" fmla="*/ 415659 h 1163804"/>
                  <a:gd name="connsiteX0" fmla="*/ 1011633 w 1022023"/>
                  <a:gd name="connsiteY0" fmla="*/ 415659 h 1163804"/>
                  <a:gd name="connsiteX1" fmla="*/ 1022023 w 1022023"/>
                  <a:gd name="connsiteY1" fmla="*/ 1163804 h 1163804"/>
                  <a:gd name="connsiteX2" fmla="*/ 14105 w 1022023"/>
                  <a:gd name="connsiteY2" fmla="*/ 1163804 h 1163804"/>
                  <a:gd name="connsiteX3" fmla="*/ 3714 w 1022023"/>
                  <a:gd name="connsiteY3" fmla="*/ 436441 h 1163804"/>
                  <a:gd name="connsiteX4" fmla="*/ 502478 w 1022023"/>
                  <a:gd name="connsiteY4" fmla="*/ 22 h 1163804"/>
                  <a:gd name="connsiteX5" fmla="*/ 1011633 w 1022023"/>
                  <a:gd name="connsiteY5" fmla="*/ 415659 h 1163804"/>
                  <a:gd name="connsiteX0" fmla="*/ 1010145 w 1020535"/>
                  <a:gd name="connsiteY0" fmla="*/ 415726 h 1163871"/>
                  <a:gd name="connsiteX1" fmla="*/ 1020535 w 1020535"/>
                  <a:gd name="connsiteY1" fmla="*/ 1163871 h 1163871"/>
                  <a:gd name="connsiteX2" fmla="*/ 12617 w 1020535"/>
                  <a:gd name="connsiteY2" fmla="*/ 1163871 h 1163871"/>
                  <a:gd name="connsiteX3" fmla="*/ 2226 w 1020535"/>
                  <a:gd name="connsiteY3" fmla="*/ 436508 h 1163871"/>
                  <a:gd name="connsiteX4" fmla="*/ 500990 w 1020535"/>
                  <a:gd name="connsiteY4" fmla="*/ 89 h 1163871"/>
                  <a:gd name="connsiteX5" fmla="*/ 1010145 w 1020535"/>
                  <a:gd name="connsiteY5" fmla="*/ 415726 h 1163871"/>
                  <a:gd name="connsiteX0" fmla="*/ 1007919 w 1018309"/>
                  <a:gd name="connsiteY0" fmla="*/ 415726 h 1163871"/>
                  <a:gd name="connsiteX1" fmla="*/ 1018309 w 1018309"/>
                  <a:gd name="connsiteY1" fmla="*/ 1163871 h 1163871"/>
                  <a:gd name="connsiteX2" fmla="*/ 10391 w 1018309"/>
                  <a:gd name="connsiteY2" fmla="*/ 1163871 h 1163871"/>
                  <a:gd name="connsiteX3" fmla="*/ 0 w 1018309"/>
                  <a:gd name="connsiteY3" fmla="*/ 436508 h 1163871"/>
                  <a:gd name="connsiteX4" fmla="*/ 498764 w 1018309"/>
                  <a:gd name="connsiteY4" fmla="*/ 89 h 1163871"/>
                  <a:gd name="connsiteX5" fmla="*/ 1007919 w 1018309"/>
                  <a:gd name="connsiteY5" fmla="*/ 415726 h 1163871"/>
                  <a:gd name="connsiteX0" fmla="*/ 1007919 w 1018309"/>
                  <a:gd name="connsiteY0" fmla="*/ 415722 h 1163867"/>
                  <a:gd name="connsiteX1" fmla="*/ 1018309 w 1018309"/>
                  <a:gd name="connsiteY1" fmla="*/ 1163867 h 1163867"/>
                  <a:gd name="connsiteX2" fmla="*/ 10391 w 1018309"/>
                  <a:gd name="connsiteY2" fmla="*/ 1163867 h 1163867"/>
                  <a:gd name="connsiteX3" fmla="*/ 0 w 1018309"/>
                  <a:gd name="connsiteY3" fmla="*/ 436504 h 1163867"/>
                  <a:gd name="connsiteX4" fmla="*/ 498764 w 1018309"/>
                  <a:gd name="connsiteY4" fmla="*/ 85 h 1163867"/>
                  <a:gd name="connsiteX5" fmla="*/ 1007919 w 1018309"/>
                  <a:gd name="connsiteY5" fmla="*/ 415722 h 1163867"/>
                  <a:gd name="connsiteX0" fmla="*/ 1007919 w 1018309"/>
                  <a:gd name="connsiteY0" fmla="*/ 415638 h 1163783"/>
                  <a:gd name="connsiteX1" fmla="*/ 1018309 w 1018309"/>
                  <a:gd name="connsiteY1" fmla="*/ 1163783 h 1163783"/>
                  <a:gd name="connsiteX2" fmla="*/ 10391 w 1018309"/>
                  <a:gd name="connsiteY2" fmla="*/ 1163783 h 1163783"/>
                  <a:gd name="connsiteX3" fmla="*/ 0 w 1018309"/>
                  <a:gd name="connsiteY3" fmla="*/ 436420 h 1163783"/>
                  <a:gd name="connsiteX4" fmla="*/ 498764 w 1018309"/>
                  <a:gd name="connsiteY4" fmla="*/ 1 h 1163783"/>
                  <a:gd name="connsiteX5" fmla="*/ 1007919 w 1018309"/>
                  <a:gd name="connsiteY5" fmla="*/ 415638 h 1163783"/>
                  <a:gd name="connsiteX0" fmla="*/ 1007919 w 1018309"/>
                  <a:gd name="connsiteY0" fmla="*/ 415645 h 1163790"/>
                  <a:gd name="connsiteX1" fmla="*/ 1018309 w 1018309"/>
                  <a:gd name="connsiteY1" fmla="*/ 1163790 h 1163790"/>
                  <a:gd name="connsiteX2" fmla="*/ 10391 w 1018309"/>
                  <a:gd name="connsiteY2" fmla="*/ 1163790 h 1163790"/>
                  <a:gd name="connsiteX3" fmla="*/ 0 w 1018309"/>
                  <a:gd name="connsiteY3" fmla="*/ 436427 h 1163790"/>
                  <a:gd name="connsiteX4" fmla="*/ 498764 w 1018309"/>
                  <a:gd name="connsiteY4" fmla="*/ 8 h 1163790"/>
                  <a:gd name="connsiteX5" fmla="*/ 1007919 w 1018309"/>
                  <a:gd name="connsiteY5" fmla="*/ 415645 h 1163790"/>
                  <a:gd name="connsiteX0" fmla="*/ 1007919 w 1018309"/>
                  <a:gd name="connsiteY0" fmla="*/ 415645 h 1163790"/>
                  <a:gd name="connsiteX1" fmla="*/ 1018309 w 1018309"/>
                  <a:gd name="connsiteY1" fmla="*/ 1163790 h 1163790"/>
                  <a:gd name="connsiteX2" fmla="*/ 10391 w 1018309"/>
                  <a:gd name="connsiteY2" fmla="*/ 1163790 h 1163790"/>
                  <a:gd name="connsiteX3" fmla="*/ 0 w 1018309"/>
                  <a:gd name="connsiteY3" fmla="*/ 436427 h 1163790"/>
                  <a:gd name="connsiteX4" fmla="*/ 498764 w 1018309"/>
                  <a:gd name="connsiteY4" fmla="*/ 8 h 1163790"/>
                  <a:gd name="connsiteX5" fmla="*/ 1007919 w 1018309"/>
                  <a:gd name="connsiteY5" fmla="*/ 415645 h 1163790"/>
                  <a:gd name="connsiteX0" fmla="*/ 1007919 w 1018309"/>
                  <a:gd name="connsiteY0" fmla="*/ 415638 h 1163783"/>
                  <a:gd name="connsiteX1" fmla="*/ 1018309 w 1018309"/>
                  <a:gd name="connsiteY1" fmla="*/ 1163783 h 1163783"/>
                  <a:gd name="connsiteX2" fmla="*/ 10391 w 1018309"/>
                  <a:gd name="connsiteY2" fmla="*/ 1163783 h 1163783"/>
                  <a:gd name="connsiteX3" fmla="*/ 0 w 1018309"/>
                  <a:gd name="connsiteY3" fmla="*/ 436420 h 1163783"/>
                  <a:gd name="connsiteX4" fmla="*/ 498764 w 1018309"/>
                  <a:gd name="connsiteY4" fmla="*/ 1 h 1163783"/>
                  <a:gd name="connsiteX5" fmla="*/ 1007919 w 1018309"/>
                  <a:gd name="connsiteY5" fmla="*/ 415638 h 1163783"/>
                  <a:gd name="connsiteX0" fmla="*/ 1007919 w 1018309"/>
                  <a:gd name="connsiteY0" fmla="*/ 415638 h 1163783"/>
                  <a:gd name="connsiteX1" fmla="*/ 1018309 w 1018309"/>
                  <a:gd name="connsiteY1" fmla="*/ 1163783 h 1163783"/>
                  <a:gd name="connsiteX2" fmla="*/ 10391 w 1018309"/>
                  <a:gd name="connsiteY2" fmla="*/ 1163783 h 1163783"/>
                  <a:gd name="connsiteX3" fmla="*/ 0 w 1018309"/>
                  <a:gd name="connsiteY3" fmla="*/ 436420 h 1163783"/>
                  <a:gd name="connsiteX4" fmla="*/ 498764 w 1018309"/>
                  <a:gd name="connsiteY4" fmla="*/ 1 h 1163783"/>
                  <a:gd name="connsiteX5" fmla="*/ 1007919 w 1018309"/>
                  <a:gd name="connsiteY5" fmla="*/ 415638 h 1163783"/>
                  <a:gd name="connsiteX0" fmla="*/ 1007919 w 1018309"/>
                  <a:gd name="connsiteY0" fmla="*/ 415638 h 1163783"/>
                  <a:gd name="connsiteX1" fmla="*/ 1018309 w 1018309"/>
                  <a:gd name="connsiteY1" fmla="*/ 1163783 h 1163783"/>
                  <a:gd name="connsiteX2" fmla="*/ 10391 w 1018309"/>
                  <a:gd name="connsiteY2" fmla="*/ 1163783 h 1163783"/>
                  <a:gd name="connsiteX3" fmla="*/ 0 w 1018309"/>
                  <a:gd name="connsiteY3" fmla="*/ 436420 h 1163783"/>
                  <a:gd name="connsiteX4" fmla="*/ 498764 w 1018309"/>
                  <a:gd name="connsiteY4" fmla="*/ 1 h 1163783"/>
                  <a:gd name="connsiteX5" fmla="*/ 1007919 w 1018309"/>
                  <a:gd name="connsiteY5" fmla="*/ 415638 h 116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18309" h="1163783">
                    <a:moveTo>
                      <a:pt x="1007919" y="415638"/>
                    </a:moveTo>
                    <a:lnTo>
                      <a:pt x="1018309" y="1163783"/>
                    </a:lnTo>
                    <a:lnTo>
                      <a:pt x="10391" y="1163783"/>
                    </a:lnTo>
                    <a:lnTo>
                      <a:pt x="0" y="436420"/>
                    </a:lnTo>
                    <a:cubicBezTo>
                      <a:pt x="1731" y="316708"/>
                      <a:pt x="111270" y="-216"/>
                      <a:pt x="498764" y="1"/>
                    </a:cubicBezTo>
                    <a:cubicBezTo>
                      <a:pt x="886258" y="218"/>
                      <a:pt x="1006837" y="303286"/>
                      <a:pt x="1007919" y="4156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60000">
                    <a:schemeClr val="accent2"/>
                  </a:gs>
                  <a:gs pos="100000">
                    <a:srgbClr val="00CDF6"/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6186415" y="4114801"/>
                <a:ext cx="1031179" cy="10616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60000">
                    <a:schemeClr val="accent2"/>
                  </a:gs>
                  <a:gs pos="100000">
                    <a:srgbClr val="00CDF6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815282" y="4419190"/>
                <a:ext cx="190697" cy="196341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alpha val="5000"/>
                    </a:schemeClr>
                  </a:gs>
                  <a:gs pos="60000">
                    <a:schemeClr val="tx1">
                      <a:alpha val="49000"/>
                    </a:schemeClr>
                  </a:gs>
                  <a:gs pos="100000">
                    <a:schemeClr val="tx1">
                      <a:alpha val="5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6227548" y="4160091"/>
                <a:ext cx="855017" cy="506343"/>
              </a:xfrm>
              <a:custGeom>
                <a:avLst/>
                <a:gdLst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616806 h 616806"/>
                  <a:gd name="connsiteX1" fmla="*/ 395653 w 1063869"/>
                  <a:gd name="connsiteY1" fmla="*/ 27721 h 616806"/>
                  <a:gd name="connsiteX2" fmla="*/ 1063869 w 1063869"/>
                  <a:gd name="connsiteY2" fmla="*/ 282698 h 616806"/>
                  <a:gd name="connsiteX3" fmla="*/ 0 w 1063869"/>
                  <a:gd name="connsiteY3" fmla="*/ 616806 h 616806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4380" h="612210">
                    <a:moveTo>
                      <a:pt x="0" y="612210"/>
                    </a:moveTo>
                    <a:cubicBezTo>
                      <a:pt x="8792" y="600486"/>
                      <a:pt x="0" y="201902"/>
                      <a:pt x="395653" y="23125"/>
                    </a:cubicBezTo>
                    <a:cubicBezTo>
                      <a:pt x="776653" y="-94106"/>
                      <a:pt x="1078522" y="272241"/>
                      <a:pt x="1063869" y="278102"/>
                    </a:cubicBezTo>
                    <a:cubicBezTo>
                      <a:pt x="594946" y="160871"/>
                      <a:pt x="301869" y="324995"/>
                      <a:pt x="0" y="61221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6191371" y="5234455"/>
                <a:ext cx="935682" cy="510574"/>
              </a:xfrm>
              <a:custGeom>
                <a:avLst/>
                <a:gdLst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589085 h 589085"/>
                  <a:gd name="connsiteX1" fmla="*/ 395653 w 1063869"/>
                  <a:gd name="connsiteY1" fmla="*/ 0 h 589085"/>
                  <a:gd name="connsiteX2" fmla="*/ 1063869 w 1063869"/>
                  <a:gd name="connsiteY2" fmla="*/ 254977 h 589085"/>
                  <a:gd name="connsiteX3" fmla="*/ 0 w 1063869"/>
                  <a:gd name="connsiteY3" fmla="*/ 589085 h 589085"/>
                  <a:gd name="connsiteX0" fmla="*/ 0 w 1063869"/>
                  <a:gd name="connsiteY0" fmla="*/ 616806 h 616806"/>
                  <a:gd name="connsiteX1" fmla="*/ 395653 w 1063869"/>
                  <a:gd name="connsiteY1" fmla="*/ 27721 h 616806"/>
                  <a:gd name="connsiteX2" fmla="*/ 1063869 w 1063869"/>
                  <a:gd name="connsiteY2" fmla="*/ 282698 h 616806"/>
                  <a:gd name="connsiteX3" fmla="*/ 0 w 1063869"/>
                  <a:gd name="connsiteY3" fmla="*/ 616806 h 616806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064380"/>
                  <a:gd name="connsiteY0" fmla="*/ 612210 h 612210"/>
                  <a:gd name="connsiteX1" fmla="*/ 395653 w 1064380"/>
                  <a:gd name="connsiteY1" fmla="*/ 23125 h 612210"/>
                  <a:gd name="connsiteX2" fmla="*/ 1063869 w 1064380"/>
                  <a:gd name="connsiteY2" fmla="*/ 278102 h 612210"/>
                  <a:gd name="connsiteX3" fmla="*/ 0 w 1064380"/>
                  <a:gd name="connsiteY3" fmla="*/ 612210 h 612210"/>
                  <a:gd name="connsiteX0" fmla="*/ 0 w 1111408"/>
                  <a:gd name="connsiteY0" fmla="*/ 609165 h 609165"/>
                  <a:gd name="connsiteX1" fmla="*/ 442681 w 1111408"/>
                  <a:gd name="connsiteY1" fmla="*/ 23125 h 609165"/>
                  <a:gd name="connsiteX2" fmla="*/ 1110897 w 1111408"/>
                  <a:gd name="connsiteY2" fmla="*/ 278102 h 609165"/>
                  <a:gd name="connsiteX3" fmla="*/ 0 w 1111408"/>
                  <a:gd name="connsiteY3" fmla="*/ 609165 h 609165"/>
                  <a:gd name="connsiteX0" fmla="*/ 0 w 1164635"/>
                  <a:gd name="connsiteY0" fmla="*/ 609483 h 609483"/>
                  <a:gd name="connsiteX1" fmla="*/ 442681 w 1164635"/>
                  <a:gd name="connsiteY1" fmla="*/ 23443 h 609483"/>
                  <a:gd name="connsiteX2" fmla="*/ 1164197 w 1164635"/>
                  <a:gd name="connsiteY2" fmla="*/ 272329 h 609483"/>
                  <a:gd name="connsiteX3" fmla="*/ 0 w 1164635"/>
                  <a:gd name="connsiteY3" fmla="*/ 609483 h 609483"/>
                  <a:gd name="connsiteX0" fmla="*/ 0 w 1164635"/>
                  <a:gd name="connsiteY0" fmla="*/ 609483 h 609483"/>
                  <a:gd name="connsiteX1" fmla="*/ 442681 w 1164635"/>
                  <a:gd name="connsiteY1" fmla="*/ 23443 h 609483"/>
                  <a:gd name="connsiteX2" fmla="*/ 1164197 w 1164635"/>
                  <a:gd name="connsiteY2" fmla="*/ 272329 h 609483"/>
                  <a:gd name="connsiteX3" fmla="*/ 0 w 1164635"/>
                  <a:gd name="connsiteY3" fmla="*/ 609483 h 609483"/>
                  <a:gd name="connsiteX0" fmla="*/ 0 w 1164796"/>
                  <a:gd name="connsiteY0" fmla="*/ 617323 h 617323"/>
                  <a:gd name="connsiteX1" fmla="*/ 442681 w 1164796"/>
                  <a:gd name="connsiteY1" fmla="*/ 31283 h 617323"/>
                  <a:gd name="connsiteX2" fmla="*/ 1164197 w 1164796"/>
                  <a:gd name="connsiteY2" fmla="*/ 280169 h 617323"/>
                  <a:gd name="connsiteX3" fmla="*/ 0 w 1164796"/>
                  <a:gd name="connsiteY3" fmla="*/ 617323 h 617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4796" h="617323">
                    <a:moveTo>
                      <a:pt x="0" y="617323"/>
                    </a:moveTo>
                    <a:cubicBezTo>
                      <a:pt x="8792" y="605599"/>
                      <a:pt x="-38648" y="172875"/>
                      <a:pt x="442681" y="31283"/>
                    </a:cubicBezTo>
                    <a:cubicBezTo>
                      <a:pt x="924010" y="-110309"/>
                      <a:pt x="1178850" y="274308"/>
                      <a:pt x="1164197" y="280169"/>
                    </a:cubicBezTo>
                    <a:cubicBezTo>
                      <a:pt x="695274" y="162938"/>
                      <a:pt x="301869" y="330108"/>
                      <a:pt x="0" y="61732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10000"/>
                    </a:schemeClr>
                  </a:gs>
                  <a:gs pos="100000">
                    <a:schemeClr val="bg1">
                      <a:alpha val="32000"/>
                    </a:schemeClr>
                  </a:gs>
                </a:gsLst>
                <a:lin ang="8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ie 44"/>
              <p:cNvSpPr/>
              <p:nvPr/>
            </p:nvSpPr>
            <p:spPr>
              <a:xfrm>
                <a:off x="6330087" y="4411069"/>
                <a:ext cx="744877" cy="636419"/>
              </a:xfrm>
              <a:prstGeom prst="pie">
                <a:avLst>
                  <a:gd name="adj1" fmla="val 0"/>
                  <a:gd name="adj2" fmla="val 10800004"/>
                </a:avLst>
              </a:prstGeom>
              <a:gradFill flip="none" rotWithShape="1">
                <a:gsLst>
                  <a:gs pos="0">
                    <a:schemeClr val="tx1">
                      <a:alpha val="5000"/>
                    </a:schemeClr>
                  </a:gs>
                  <a:gs pos="60000">
                    <a:schemeClr val="tx1">
                      <a:alpha val="49000"/>
                    </a:schemeClr>
                  </a:gs>
                  <a:gs pos="100000">
                    <a:schemeClr val="tx1">
                      <a:alpha val="5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469" y="457200"/>
            <a:ext cx="6474143" cy="1143000"/>
          </a:xfrm>
        </p:spPr>
        <p:txBody>
          <a:bodyPr/>
          <a:lstStyle/>
          <a:p>
            <a:r>
              <a:rPr lang="en-US" dirty="0" smtClean="0"/>
              <a:t>? I have that app…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012" y="1447800"/>
            <a:ext cx="9293543" cy="4343400"/>
          </a:xfrm>
        </p:spPr>
        <p:txBody>
          <a:bodyPr/>
          <a:lstStyle/>
          <a:p>
            <a:r>
              <a:rPr lang="en-US" sz="2800" dirty="0" smtClean="0"/>
              <a:t>Over 10 million downloads</a:t>
            </a:r>
          </a:p>
          <a:p>
            <a:r>
              <a:rPr lang="en-US" sz="2800" dirty="0" smtClean="0"/>
              <a:t>Used throughout eBay mobile’s family of apps</a:t>
            </a:r>
          </a:p>
          <a:p>
            <a:r>
              <a:rPr lang="en-US" sz="2800" dirty="0" smtClean="0"/>
              <a:t>Hundreds of partner companies as well</a:t>
            </a:r>
          </a:p>
          <a:p>
            <a:pPr lvl="1"/>
            <a:r>
              <a:rPr lang="en-US" sz="2400" dirty="0" smtClean="0"/>
              <a:t>Wal-Mart</a:t>
            </a:r>
          </a:p>
          <a:p>
            <a:pPr lvl="1"/>
            <a:r>
              <a:rPr lang="en-US" sz="2400" dirty="0" smtClean="0"/>
              <a:t>Toyota</a:t>
            </a:r>
          </a:p>
          <a:p>
            <a:pPr lvl="1"/>
            <a:r>
              <a:rPr lang="en-US" sz="2400" dirty="0" err="1" smtClean="0"/>
              <a:t>Chegg</a:t>
            </a:r>
            <a:endParaRPr lang="en-US" sz="2400" dirty="0" smtClean="0"/>
          </a:p>
          <a:p>
            <a:pPr lvl="1"/>
            <a:r>
              <a:rPr lang="en-US" sz="2400" dirty="0" err="1" smtClean="0"/>
              <a:t>Groupon</a:t>
            </a:r>
            <a:endParaRPr lang="en-US" sz="2400" dirty="0"/>
          </a:p>
          <a:p>
            <a:r>
              <a:rPr lang="en-US" sz="2800" dirty="0" smtClean="0"/>
              <a:t>Fast, simple </a:t>
            </a:r>
            <a:r>
              <a:rPr lang="en-US" sz="2800" dirty="0" smtClean="0"/>
              <a:t>integration</a:t>
            </a:r>
            <a:endParaRPr lang="en-US" sz="2800" dirty="0" smtClean="0"/>
          </a:p>
        </p:txBody>
      </p:sp>
      <p:sp>
        <p:nvSpPr>
          <p:cNvPr id="4" name="Rectangle 28"/>
          <p:cNvSpPr>
            <a:spLocks noChangeArrowheads="1"/>
          </p:cNvSpPr>
          <p:nvPr/>
        </p:nvSpPr>
        <p:spPr bwMode="auto">
          <a:xfrm>
            <a:off x="1065212" y="2569872"/>
            <a:ext cx="5029201" cy="4059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indent="-230188">
              <a:lnSpc>
                <a:spcPct val="95000"/>
              </a:lnSpc>
              <a:spcBef>
                <a:spcPct val="45000"/>
              </a:spcBef>
              <a:spcAft>
                <a:spcPct val="10000"/>
              </a:spcAft>
              <a:buClr>
                <a:srgbClr val="A80C35"/>
              </a:buClr>
              <a:buFont typeface="Times" pitchFamily="-88" charset="0"/>
              <a:buNone/>
            </a:pPr>
            <a:endParaRPr lang="en-US" sz="1400" dirty="0">
              <a:solidFill>
                <a:schemeClr val="bg1"/>
              </a:solidFill>
              <a:latin typeface="+mj-lt"/>
              <a:ea typeface="Osaka" pitchFamily="1" charset="-128"/>
            </a:endParaRPr>
          </a:p>
          <a:p>
            <a:pPr marL="230188" indent="-230188">
              <a:lnSpc>
                <a:spcPct val="95000"/>
              </a:lnSpc>
              <a:spcBef>
                <a:spcPct val="45000"/>
              </a:spcBef>
              <a:spcAft>
                <a:spcPct val="10000"/>
              </a:spcAft>
              <a:buClr>
                <a:srgbClr val="A80C35"/>
              </a:buClr>
              <a:buFont typeface="Times" pitchFamily="-88" charset="0"/>
              <a:buNone/>
            </a:pPr>
            <a:endParaRPr lang="en-US" sz="1400" dirty="0">
              <a:solidFill>
                <a:schemeClr val="bg1"/>
              </a:solidFill>
              <a:latin typeface="+mj-lt"/>
              <a:ea typeface="Osaka" pitchFamily="1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304800"/>
            <a:ext cx="415398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58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1212" y="1600200"/>
            <a:ext cx="8458200" cy="4876800"/>
          </a:xfrm>
        </p:spPr>
        <p:txBody>
          <a:bodyPr/>
          <a:lstStyle/>
          <a:p>
            <a:r>
              <a:rPr lang="en-US" dirty="0"/>
              <a:t>Yes, it scans barcodes</a:t>
            </a:r>
          </a:p>
          <a:p>
            <a:r>
              <a:rPr lang="en-US" dirty="0" smtClean="0"/>
              <a:t>Multiple barcodes. At once.</a:t>
            </a:r>
          </a:p>
          <a:p>
            <a:r>
              <a:rPr lang="en-US" dirty="0" smtClean="0"/>
              <a:t>Works on all </a:t>
            </a:r>
            <a:r>
              <a:rPr lang="en-US" dirty="0" err="1" smtClean="0"/>
              <a:t>iOS</a:t>
            </a:r>
            <a:r>
              <a:rPr lang="en-US" dirty="0" smtClean="0"/>
              <a:t>/Android </a:t>
            </a:r>
            <a:r>
              <a:rPr lang="en-US" dirty="0" smtClean="0"/>
              <a:t>devices with </a:t>
            </a:r>
            <a:r>
              <a:rPr lang="en-US" dirty="0" smtClean="0"/>
              <a:t>cameras.</a:t>
            </a:r>
          </a:p>
          <a:p>
            <a:r>
              <a:rPr lang="en-US" dirty="0" smtClean="0"/>
              <a:t>QR </a:t>
            </a:r>
            <a:r>
              <a:rPr lang="en-US" dirty="0" smtClean="0"/>
              <a:t>Codes are fully supported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747266"/>
            <a:ext cx="1752600" cy="191033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103812" y="838200"/>
            <a:ext cx="670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6730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103812" y="838200"/>
            <a:ext cx="670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MG_00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524000"/>
            <a:ext cx="3686649" cy="49155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65532" dist="381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IMG_076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1524000"/>
            <a:ext cx="7391400" cy="492760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65532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2643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RedLaser</a:t>
            </a:r>
            <a:r>
              <a:rPr lang="en-US" dirty="0" smtClean="0"/>
              <a:t> Does Not 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812" y="1600200"/>
            <a:ext cx="9369744" cy="4876800"/>
          </a:xfrm>
        </p:spPr>
        <p:txBody>
          <a:bodyPr/>
          <a:lstStyle/>
          <a:p>
            <a:r>
              <a:rPr lang="en-US" dirty="0" err="1" smtClean="0"/>
              <a:t>RedLaser</a:t>
            </a:r>
            <a:r>
              <a:rPr lang="en-US" dirty="0" smtClean="0"/>
              <a:t> is not a web service. We do not provide a UPC database for external queries.</a:t>
            </a:r>
          </a:p>
          <a:p>
            <a:r>
              <a:rPr lang="en-US" dirty="0" smtClean="0"/>
              <a:t>The SDK tells your app what it saw; it is up to you to interpret it.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923212" y="838200"/>
            <a:ext cx="3886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9961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1-11-08 at 10.2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3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498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11-08 at 10.25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" y="0"/>
            <a:ext cx="1214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883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11-08 at 10.26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060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SDK</a:t>
            </a:r>
          </a:p>
          <a:p>
            <a:r>
              <a:rPr lang="en-US" dirty="0" smtClean="0"/>
              <a:t>Import the libs</a:t>
            </a:r>
          </a:p>
          <a:p>
            <a:r>
              <a:rPr lang="en-US" dirty="0" smtClean="0"/>
              <a:t>Create </a:t>
            </a:r>
            <a:r>
              <a:rPr lang="en-US" dirty="0"/>
              <a:t>a new Activity that extends </a:t>
            </a:r>
            <a:r>
              <a:rPr lang="en-US" dirty="0" err="1" smtClean="0"/>
              <a:t>BarcodeScanActivity</a:t>
            </a:r>
            <a:r>
              <a:rPr lang="en-US" dirty="0" smtClean="0"/>
              <a:t> to customize your scans</a:t>
            </a:r>
          </a:p>
          <a:p>
            <a:r>
              <a:rPr lang="en-US" dirty="0" smtClean="0"/>
              <a:t>Start activity and handle the result.</a:t>
            </a:r>
          </a:p>
          <a:p>
            <a:r>
              <a:rPr lang="en-US" dirty="0" smtClean="0"/>
              <a:t>Development/Evaluation free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98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2" y="2548553"/>
            <a:ext cx="10361032" cy="1361281"/>
          </a:xfrm>
        </p:spPr>
        <p:txBody>
          <a:bodyPr/>
          <a:lstStyle/>
          <a:p>
            <a:r>
              <a:rPr lang="en-US" dirty="0" smtClean="0"/>
              <a:t>Enhancing consumer experience - </a:t>
            </a:r>
            <a:r>
              <a:rPr lang="en-US" dirty="0" smtClean="0">
                <a:solidFill>
                  <a:srgbClr val="FF0000"/>
                </a:solidFill>
              </a:rPr>
              <a:t>Personalization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78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in Commerce</a:t>
            </a:r>
            <a:endParaRPr lang="en-US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750" y="1494043"/>
            <a:ext cx="11125199" cy="5181600"/>
          </a:xfrm>
        </p:spPr>
        <p:txBody>
          <a:bodyPr/>
          <a:lstStyle/>
          <a:p>
            <a:pPr>
              <a:spcBef>
                <a:spcPts val="2999"/>
              </a:spcBef>
            </a:pPr>
            <a:r>
              <a:rPr lang="en-US" dirty="0" smtClean="0"/>
              <a:t>Build extensible applications off of real user history </a:t>
            </a:r>
            <a:br>
              <a:rPr lang="en-US" dirty="0" smtClean="0"/>
            </a:br>
            <a:r>
              <a:rPr lang="en-US" dirty="0" smtClean="0"/>
              <a:t>and habits</a:t>
            </a:r>
          </a:p>
          <a:p>
            <a:pPr>
              <a:spcBef>
                <a:spcPts val="2999"/>
              </a:spcBef>
            </a:pPr>
            <a:r>
              <a:rPr lang="en-US" dirty="0" smtClean="0"/>
              <a:t>Use purchasing history to define a whole new level of trust</a:t>
            </a:r>
          </a:p>
          <a:p>
            <a:pPr>
              <a:spcBef>
                <a:spcPts val="2999"/>
              </a:spcBef>
            </a:pPr>
            <a:r>
              <a:rPr lang="en-US" dirty="0" smtClean="0"/>
              <a:t>Deliver an integrated payment system directly into </a:t>
            </a:r>
            <a:br>
              <a:rPr lang="en-US" dirty="0" smtClean="0"/>
            </a:br>
            <a:r>
              <a:rPr lang="en-US" dirty="0" smtClean="0"/>
              <a:t>user identity</a:t>
            </a:r>
          </a:p>
          <a:p>
            <a:pPr>
              <a:spcBef>
                <a:spcPts val="2999"/>
              </a:spcBef>
            </a:pPr>
            <a:r>
              <a:rPr lang="en-US" dirty="0" smtClean="0"/>
              <a:t>Make it easier for your users to buy from you</a:t>
            </a:r>
            <a:r>
              <a:rPr lang="en-US" dirty="0" smtClean="0"/>
              <a:t>!</a:t>
            </a:r>
          </a:p>
          <a:p>
            <a:pPr>
              <a:spcBef>
                <a:spcPts val="2999"/>
              </a:spcBef>
            </a:pPr>
            <a:r>
              <a:rPr lang="en-US" dirty="0" smtClean="0"/>
              <a:t>Socializing the buying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96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1665832"/>
            <a:ext cx="12188825" cy="1077368"/>
          </a:xfrm>
          <a:prstGeom prst="rect">
            <a:avLst/>
          </a:prstGeom>
          <a:solidFill>
            <a:srgbClr val="6FD5ED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3867759"/>
            <a:ext cx="12188825" cy="1077368"/>
          </a:xfrm>
          <a:prstGeom prst="rect">
            <a:avLst/>
          </a:prstGeom>
          <a:solidFill>
            <a:srgbClr val="6FD5ED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81000"/>
            <a:ext cx="11495087" cy="1143000"/>
          </a:xfrm>
        </p:spPr>
        <p:txBody>
          <a:bodyPr/>
          <a:lstStyle/>
          <a:p>
            <a:r>
              <a:rPr lang="en-US" dirty="0" smtClean="0"/>
              <a:t>Megatrends Changing Commerce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54452" y="1836333"/>
            <a:ext cx="1806441" cy="404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  <a:spcBef>
                <a:spcPts val="3600"/>
              </a:spcBef>
            </a:pPr>
            <a:r>
              <a:rPr lang="en-US" sz="3200" b="1" dirty="0" smtClean="0">
                <a:solidFill>
                  <a:schemeClr val="bg1"/>
                </a:solidFill>
              </a:rPr>
              <a:t>Mobile</a:t>
            </a:r>
          </a:p>
          <a:p>
            <a:pPr>
              <a:lnSpc>
                <a:spcPts val="5000"/>
              </a:lnSpc>
              <a:spcBef>
                <a:spcPts val="3600"/>
              </a:spcBef>
            </a:pPr>
            <a:r>
              <a:rPr lang="en-US" sz="3200" b="1" dirty="0" smtClean="0">
                <a:solidFill>
                  <a:schemeClr val="bg1"/>
                </a:solidFill>
              </a:rPr>
              <a:t>Local</a:t>
            </a:r>
          </a:p>
          <a:p>
            <a:pPr>
              <a:lnSpc>
                <a:spcPts val="5000"/>
              </a:lnSpc>
              <a:spcBef>
                <a:spcPts val="3600"/>
              </a:spcBef>
            </a:pPr>
            <a:r>
              <a:rPr lang="en-US" sz="3200" b="1" dirty="0" smtClean="0">
                <a:solidFill>
                  <a:schemeClr val="bg1"/>
                </a:solidFill>
              </a:rPr>
              <a:t>Social</a:t>
            </a:r>
          </a:p>
          <a:p>
            <a:pPr>
              <a:lnSpc>
                <a:spcPts val="5000"/>
              </a:lnSpc>
              <a:spcBef>
                <a:spcPts val="3600"/>
              </a:spcBef>
            </a:pPr>
            <a:r>
              <a:rPr lang="en-US" sz="3200" b="1" dirty="0" smtClean="0">
                <a:solidFill>
                  <a:schemeClr val="bg1"/>
                </a:solidFill>
              </a:rPr>
              <a:t>Digital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382863" y="3984055"/>
            <a:ext cx="1535718" cy="742385"/>
            <a:chOff x="4616387" y="3222594"/>
            <a:chExt cx="1873190" cy="905523"/>
          </a:xfrm>
        </p:grpSpPr>
        <p:sp>
          <p:nvSpPr>
            <p:cNvPr id="13" name="Oval Callout 12"/>
            <p:cNvSpPr/>
            <p:nvPr/>
          </p:nvSpPr>
          <p:spPr>
            <a:xfrm>
              <a:off x="5157926" y="3222594"/>
              <a:ext cx="1331651" cy="905523"/>
            </a:xfrm>
            <a:prstGeom prst="wedgeEllipseCallout">
              <a:avLst>
                <a:gd name="adj1" fmla="val -7500"/>
                <a:gd name="adj2" fmla="val 74265"/>
              </a:avLst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Callout 13"/>
            <p:cNvSpPr/>
            <p:nvPr/>
          </p:nvSpPr>
          <p:spPr>
            <a:xfrm flipH="1">
              <a:off x="4616387" y="3397775"/>
              <a:ext cx="887767" cy="703708"/>
            </a:xfrm>
            <a:prstGeom prst="wedgeEllipseCallout">
              <a:avLst>
                <a:gd name="adj1" fmla="val -35827"/>
                <a:gd name="adj2" fmla="val 66422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92170" y="1709436"/>
            <a:ext cx="683581" cy="967666"/>
            <a:chOff x="4651899" y="1455938"/>
            <a:chExt cx="683581" cy="967666"/>
          </a:xfrm>
        </p:grpSpPr>
        <p:sp>
          <p:nvSpPr>
            <p:cNvPr id="16" name="Rounded Rectangle 15"/>
            <p:cNvSpPr/>
            <p:nvPr/>
          </p:nvSpPr>
          <p:spPr>
            <a:xfrm>
              <a:off x="4651899" y="1455938"/>
              <a:ext cx="683581" cy="967666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718481" y="1509202"/>
              <a:ext cx="550416" cy="745726"/>
            </a:xfrm>
            <a:prstGeom prst="roundRect">
              <a:avLst>
                <a:gd name="adj" fmla="val 118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958178" y="2290439"/>
              <a:ext cx="71022" cy="71022"/>
            </a:xfrm>
            <a:prstGeom prst="ellipse">
              <a:avLst/>
            </a:prstGeom>
            <a:solidFill>
              <a:schemeClr val="tx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62838" y="2953010"/>
            <a:ext cx="550416" cy="550416"/>
            <a:chOff x="6178849" y="1615734"/>
            <a:chExt cx="949910" cy="949910"/>
          </a:xfrm>
        </p:grpSpPr>
        <p:sp>
          <p:nvSpPr>
            <p:cNvPr id="20" name="Teardrop 19"/>
            <p:cNvSpPr/>
            <p:nvPr/>
          </p:nvSpPr>
          <p:spPr>
            <a:xfrm rot="8077536">
              <a:off x="6178849" y="1615734"/>
              <a:ext cx="949910" cy="949910"/>
            </a:xfrm>
            <a:prstGeom prst="teardrop">
              <a:avLst>
                <a:gd name="adj" fmla="val 148572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542843" y="1757778"/>
              <a:ext cx="221940" cy="2219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J:\Tomas stuff from Server\image library\maps\globes\BS17006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9133" y="1422018"/>
            <a:ext cx="4826640" cy="4826640"/>
          </a:xfrm>
          <a:prstGeom prst="ellipse">
            <a:avLst/>
          </a:prstGeom>
          <a:ln w="57150" cap="rnd"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615874" y="5016811"/>
            <a:ext cx="1213794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19050" h="12700" prst="coolSlant"/>
            </a:sp3d>
          </a:bodyPr>
          <a:lstStyle/>
          <a:p>
            <a:r>
              <a:rPr lang="en-US" sz="2000" b="1" dirty="0" smtClean="0">
                <a:gradFill>
                  <a:gsLst>
                    <a:gs pos="0">
                      <a:srgbClr val="A4D76B"/>
                    </a:gs>
                    <a:gs pos="100000">
                      <a:srgbClr val="7ABB33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110011</a:t>
            </a:r>
          </a:p>
          <a:p>
            <a:r>
              <a:rPr lang="en-US" sz="2000" b="1" dirty="0" smtClean="0">
                <a:gradFill>
                  <a:gsLst>
                    <a:gs pos="0">
                      <a:srgbClr val="A4D76B"/>
                    </a:gs>
                    <a:gs pos="100000">
                      <a:srgbClr val="7ABB33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010101</a:t>
            </a:r>
          </a:p>
          <a:p>
            <a:r>
              <a:rPr lang="en-US" sz="2000" b="1" dirty="0" smtClean="0">
                <a:gradFill>
                  <a:gsLst>
                    <a:gs pos="0">
                      <a:srgbClr val="A4D76B"/>
                    </a:gs>
                    <a:gs pos="100000">
                      <a:srgbClr val="7ABB33"/>
                    </a:gs>
                  </a:gsLst>
                  <a:lin ang="5400000"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itchFamily="34" charset="0"/>
              </a:rPr>
              <a:t>101010</a:t>
            </a:r>
          </a:p>
        </p:txBody>
      </p:sp>
    </p:spTree>
    <p:extLst>
      <p:ext uri="{BB962C8B-B14F-4D97-AF65-F5344CB8AC3E}">
        <p14:creationId xmlns:p14="http://schemas.microsoft.com/office/powerpoint/2010/main" val="17284693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we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alibri"/>
                <a:cs typeface="Calibri"/>
              </a:rPr>
              <a:t>23 %</a:t>
            </a:r>
            <a:r>
              <a:rPr lang="en-US" sz="1200" dirty="0">
                <a:latin typeface="Calibri"/>
                <a:cs typeface="Calibri"/>
              </a:rPr>
              <a:t>  </a:t>
            </a:r>
            <a:r>
              <a:rPr lang="en-US" i="1" dirty="0">
                <a:latin typeface="Calibri"/>
                <a:cs typeface="Calibri"/>
              </a:rPr>
              <a:t>of customers abandoned carts when asked to register</a:t>
            </a:r>
            <a:r>
              <a:rPr lang="en-US" dirty="0">
                <a:latin typeface="Calibri"/>
                <a:cs typeface="Calibri"/>
              </a:rPr>
              <a:t>. (Forrester)</a:t>
            </a:r>
          </a:p>
          <a:p>
            <a:pPr algn="ctr">
              <a:lnSpc>
                <a:spcPct val="130000"/>
              </a:lnSpc>
            </a:pPr>
            <a:r>
              <a:rPr lang="en-US" b="1" dirty="0">
                <a:latin typeface="Calibri"/>
                <a:cs typeface="Calibri"/>
              </a:rPr>
              <a:t>45 %  </a:t>
            </a:r>
            <a:r>
              <a:rPr lang="en-US" i="1" dirty="0">
                <a:latin typeface="Calibri"/>
                <a:cs typeface="Calibri"/>
              </a:rPr>
              <a:t>left a site when they couldn’t remember their password.</a:t>
            </a:r>
            <a:r>
              <a:rPr lang="en-US" dirty="0">
                <a:latin typeface="Calibri"/>
                <a:cs typeface="Calibri"/>
              </a:rPr>
              <a:t> (Blue </a:t>
            </a:r>
            <a:r>
              <a:rPr lang="en-US" dirty="0" err="1">
                <a:latin typeface="Calibri"/>
                <a:cs typeface="Calibri"/>
              </a:rPr>
              <a:t>Inc</a:t>
            </a:r>
            <a:r>
              <a:rPr lang="en-US" dirty="0">
                <a:latin typeface="Calibri"/>
                <a:cs typeface="Calibri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71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PayPal?</a:t>
            </a:r>
            <a:endParaRPr lang="en-US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726" y="1633895"/>
            <a:ext cx="11125199" cy="3946551"/>
          </a:xfrm>
        </p:spPr>
        <p:txBody>
          <a:bodyPr/>
          <a:lstStyle/>
          <a:p>
            <a:pPr>
              <a:spcBef>
                <a:spcPts val="2999"/>
              </a:spcBef>
            </a:pPr>
            <a:r>
              <a:rPr lang="en-US" dirty="0"/>
              <a:t>Access to 100M+ active, verified consumers</a:t>
            </a:r>
          </a:p>
          <a:p>
            <a:pPr>
              <a:spcBef>
                <a:spcPts val="2999"/>
              </a:spcBef>
            </a:pPr>
            <a:r>
              <a:rPr lang="en-US" dirty="0" smtClean="0"/>
              <a:t>45M </a:t>
            </a:r>
            <a:r>
              <a:rPr lang="en-US" dirty="0"/>
              <a:t>events per day processed</a:t>
            </a:r>
          </a:p>
          <a:p>
            <a:pPr>
              <a:spcBef>
                <a:spcPts val="2999"/>
              </a:spcBef>
            </a:pPr>
            <a:r>
              <a:rPr lang="en-US" dirty="0"/>
              <a:t>600M credit cards</a:t>
            </a:r>
          </a:p>
          <a:p>
            <a:pPr>
              <a:spcBef>
                <a:spcPts val="2999"/>
              </a:spcBef>
            </a:pPr>
            <a:r>
              <a:rPr lang="en-US" dirty="0"/>
              <a:t>600M email </a:t>
            </a:r>
            <a:r>
              <a:rPr lang="en-US" dirty="0" smtClean="0"/>
              <a:t>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6629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81000"/>
            <a:ext cx="10969943" cy="914400"/>
          </a:xfrm>
        </p:spPr>
        <p:txBody>
          <a:bodyPr/>
          <a:lstStyle/>
          <a:p>
            <a:r>
              <a:rPr lang="en-US" dirty="0" smtClean="0"/>
              <a:t>PayPal Access Mobile Web – OAuth Beta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408613" y="1600200"/>
            <a:ext cx="6016943" cy="48768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Overview</a:t>
            </a:r>
          </a:p>
          <a:p>
            <a:pPr>
              <a:buFont typeface="Arial"/>
              <a:buChar char="•"/>
            </a:pPr>
            <a:r>
              <a:rPr lang="en-US" dirty="0" smtClean="0"/>
              <a:t>OAuth 2.0</a:t>
            </a:r>
          </a:p>
          <a:p>
            <a:pPr>
              <a:buFont typeface="Arial"/>
              <a:buChar char="•"/>
            </a:pPr>
            <a:r>
              <a:rPr lang="en-US" dirty="0" smtClean="0"/>
              <a:t>Beta experience</a:t>
            </a:r>
          </a:p>
          <a:p>
            <a:pPr>
              <a:buFont typeface="Arial"/>
              <a:buChar char="•"/>
            </a:pPr>
            <a:r>
              <a:rPr lang="en-US" dirty="0" smtClean="0"/>
              <a:t>Same </a:t>
            </a:r>
            <a:r>
              <a:rPr lang="en-US" dirty="0" smtClean="0"/>
              <a:t>consistent experience</a:t>
            </a:r>
            <a:endParaRPr lang="en-US" dirty="0" smtClean="0"/>
          </a:p>
          <a:p>
            <a:pPr marL="0" indent="0">
              <a:buNone/>
            </a:pPr>
            <a:r>
              <a:rPr lang="en-US" sz="3600" b="1" dirty="0"/>
              <a:t>Details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Visit </a:t>
            </a:r>
            <a:r>
              <a:rPr lang="en-US" dirty="0" err="1">
                <a:solidFill>
                  <a:srgbClr val="FFFFFF"/>
                </a:solidFill>
              </a:rPr>
              <a:t>x.com</a:t>
            </a:r>
            <a:r>
              <a:rPr lang="en-US" dirty="0">
                <a:solidFill>
                  <a:srgbClr val="FFFFFF"/>
                </a:solidFill>
              </a:rPr>
              <a:t>/identity to integrate</a:t>
            </a:r>
          </a:p>
          <a:p>
            <a:pPr>
              <a:buFont typeface="Arial"/>
              <a:buChar char="•"/>
            </a:pPr>
            <a:r>
              <a:rPr lang="en-US" dirty="0" smtClean="0"/>
              <a:t>Currently does not support PayPal Mobile + PIN login</a:t>
            </a: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523999"/>
            <a:ext cx="3054572" cy="53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701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more info?</a:t>
            </a:r>
            <a:endParaRPr lang="en-US" dirty="0"/>
          </a:p>
        </p:txBody>
      </p:sp>
      <p:pic>
        <p:nvPicPr>
          <p:cNvPr id="4" name="Content Placeholder 3" descr="Screen shot 2011-11-09 at 10.03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8" r="-271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80744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20528" y="51703"/>
            <a:ext cx="2142676" cy="538608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ctr"/>
            <a:r>
              <a:rPr lang="en-US" sz="34400" dirty="0" smtClean="0">
                <a:solidFill>
                  <a:schemeClr val="bg1">
                    <a:alpha val="16000"/>
                  </a:schemeClr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4438" y="4930117"/>
            <a:ext cx="11451420" cy="1730347"/>
          </a:xfrm>
          <a:prstGeom prst="rect">
            <a:avLst/>
          </a:prstGeom>
        </p:spPr>
        <p:txBody>
          <a:bodyPr vert="horz" lIns="0" tIns="0" rIns="91436" bIns="45719" rtlCol="0" anchor="b"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3600" kern="1200" spc="-1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spc="0" dirty="0">
                <a:ln/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https://</a:t>
            </a:r>
            <a:r>
              <a:rPr lang="en-US" sz="3200" b="1" spc="0" dirty="0" err="1">
                <a:ln/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www.x.com</a:t>
            </a:r>
            <a:endParaRPr lang="en-US" sz="3200" b="1" spc="0" dirty="0">
              <a:ln/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b="1" spc="0" dirty="0" smtClean="0">
                <a:ln/>
                <a:solidFill>
                  <a:schemeClr val="bg1"/>
                </a:solidFill>
              </a:rPr>
              <a:t>Praveen Alavilli</a:t>
            </a:r>
            <a:r>
              <a:rPr lang="en-US" sz="3200" b="1" spc="0" dirty="0">
                <a:ln/>
                <a:solidFill>
                  <a:schemeClr val="bg1"/>
                </a:solidFill>
              </a:rPr>
              <a:t> </a:t>
            </a:r>
            <a:r>
              <a:rPr lang="en-US" sz="3200" b="1" spc="0" dirty="0" smtClean="0">
                <a:ln/>
                <a:solidFill>
                  <a:schemeClr val="bg1"/>
                </a:solidFill>
              </a:rPr>
              <a:t>@</a:t>
            </a:r>
            <a:r>
              <a:rPr lang="en-US" sz="3200" b="1" spc="0" dirty="0" err="1" smtClean="0">
                <a:ln/>
                <a:solidFill>
                  <a:schemeClr val="bg1"/>
                </a:solidFill>
              </a:rPr>
              <a:t>ppalavilli</a:t>
            </a:r>
            <a:endParaRPr lang="en-US" sz="3200" b="1" spc="0" dirty="0">
              <a:ln/>
              <a:solidFill>
                <a:schemeClr val="bg1"/>
              </a:solidFill>
            </a:endParaRP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145378" y="5067980"/>
            <a:ext cx="12043448" cy="1600200"/>
          </a:xfrm>
          <a:prstGeom prst="rect">
            <a:avLst/>
          </a:prstGeom>
        </p:spPr>
        <p:txBody>
          <a:bodyPr vert="horz" lIns="0" tIns="0" rIns="91436" bIns="45719" rtlCol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3600" kern="1200" spc="-1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502651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Merchants  Are Struggling to Keep Up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3863" y="1384921"/>
            <a:ext cx="4667686" cy="3435658"/>
          </a:xfrm>
          <a:prstGeom prst="roundRect">
            <a:avLst>
              <a:gd name="adj" fmla="val 39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3" t="1540" r="8198" b="1754"/>
          <a:stretch/>
        </p:blipFill>
        <p:spPr bwMode="auto">
          <a:xfrm>
            <a:off x="425022" y="1384921"/>
            <a:ext cx="6371428" cy="3426780"/>
          </a:xfrm>
          <a:prstGeom prst="roundRect">
            <a:avLst>
              <a:gd name="adj" fmla="val 626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47385" y="3353928"/>
            <a:ext cx="5668285" cy="3236665"/>
          </a:xfrm>
          <a:prstGeom prst="roundRect">
            <a:avLst>
              <a:gd name="adj" fmla="val 612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255001" y="2662278"/>
            <a:ext cx="2472858" cy="558274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255001" y="2751718"/>
            <a:ext cx="247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Online $600B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26471" y="2099264"/>
            <a:ext cx="2472858" cy="691946"/>
          </a:xfrm>
          <a:prstGeom prst="rect">
            <a:avLst/>
          </a:prstGeom>
          <a:gradFill>
            <a:gsLst>
              <a:gs pos="0">
                <a:srgbClr val="00B0F0"/>
              </a:gs>
              <a:gs pos="100000">
                <a:schemeClr val="accent2">
                  <a:lumMod val="60000"/>
                  <a:lumOff val="4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072388" y="2010192"/>
            <a:ext cx="981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+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55001" y="3252088"/>
            <a:ext cx="2472858" cy="1147999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327135" y="3520446"/>
            <a:ext cx="2328590" cy="64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Web enabled </a:t>
            </a:r>
            <a:br>
              <a:rPr lang="en-US" b="1" dirty="0" smtClean="0"/>
            </a:br>
            <a:r>
              <a:rPr lang="en-US" b="1" dirty="0" smtClean="0"/>
              <a:t>offline $3T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26471" y="2822672"/>
            <a:ext cx="2472858" cy="1966357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072388" y="3193307"/>
            <a:ext cx="9810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+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 IS HUGE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47236" y="6038218"/>
            <a:ext cx="11165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Sources: Forrester, IDC,</a:t>
            </a:r>
            <a:r>
              <a:rPr kumimoji="0" lang="en-US" sz="105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Internal Estimates, Proprietary Model</a:t>
            </a: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Online</a:t>
            </a:r>
            <a:r>
              <a:rPr kumimoji="0" lang="en-US" sz="105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refers to TCV$ earned via online channels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050" kern="0" baseline="0" dirty="0" smtClean="0">
                <a:solidFill>
                  <a:schemeClr val="bg1"/>
                </a:solidFill>
              </a:rPr>
              <a:t>Web-Enabled</a:t>
            </a:r>
            <a:r>
              <a:rPr lang="en-US" sz="1050" kern="0" dirty="0" smtClean="0">
                <a:solidFill>
                  <a:schemeClr val="bg1"/>
                </a:solidFill>
              </a:rPr>
              <a:t> Offline refers to TCV$ earned via offline channels but were influenced by a website</a:t>
            </a:r>
          </a:p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Offline</a:t>
            </a:r>
            <a:r>
              <a:rPr kumimoji="0" lang="en-US" sz="105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refers to TCV$ earned via offline channels</a:t>
            </a:r>
            <a:endParaRPr kumimoji="0" lang="en-US" sz="105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90506" y="59404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255001" y="4429252"/>
            <a:ext cx="2472858" cy="1526918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26471" y="4823898"/>
            <a:ext cx="2472858" cy="1140137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100000">
                <a:schemeClr val="bg2">
                  <a:lumMod val="90000"/>
                </a:schemeClr>
              </a:gs>
            </a:gsLst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59567" y="4429252"/>
            <a:ext cx="186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Offline $4.5T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548074" y="3518124"/>
            <a:ext cx="4215471" cy="1828452"/>
          </a:xfrm>
          <a:prstGeom prst="straightConnector1">
            <a:avLst/>
          </a:prstGeom>
          <a:ln w="57150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342" y="1732148"/>
            <a:ext cx="2707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Global Commerce 2010YE = ~8T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62366" y="1134268"/>
            <a:ext cx="2707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Global Commerce 2013E = ~10T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72388" y="5029500"/>
            <a:ext cx="981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-</a:t>
            </a:r>
          </a:p>
        </p:txBody>
      </p:sp>
      <p:grpSp>
        <p:nvGrpSpPr>
          <p:cNvPr id="44" name="Group 73"/>
          <p:cNvGrpSpPr/>
          <p:nvPr/>
        </p:nvGrpSpPr>
        <p:grpSpPr>
          <a:xfrm>
            <a:off x="3033846" y="4989934"/>
            <a:ext cx="377984" cy="767802"/>
            <a:chOff x="3716210" y="3174879"/>
            <a:chExt cx="1360372" cy="2926811"/>
          </a:xfrm>
        </p:grpSpPr>
        <p:sp>
          <p:nvSpPr>
            <p:cNvPr id="45" name="Freeform 44"/>
            <p:cNvSpPr/>
            <p:nvPr/>
          </p:nvSpPr>
          <p:spPr>
            <a:xfrm>
              <a:off x="3716210" y="4546982"/>
              <a:ext cx="1360372" cy="1554708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0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6" name="Oval 45"/>
            <p:cNvSpPr/>
            <p:nvPr/>
          </p:nvSpPr>
          <p:spPr>
            <a:xfrm>
              <a:off x="3747718" y="3174879"/>
              <a:ext cx="1302456" cy="1341001"/>
            </a:xfrm>
            <a:prstGeom prst="ellipse">
              <a:avLst/>
            </a:pr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7" name="Oval 46"/>
            <p:cNvSpPr/>
            <p:nvPr/>
          </p:nvSpPr>
          <p:spPr>
            <a:xfrm>
              <a:off x="4542024" y="3559345"/>
              <a:ext cx="240865" cy="2479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3799671" y="3232084"/>
              <a:ext cx="1079951" cy="639549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3753977" y="4589086"/>
              <a:ext cx="1181837" cy="64489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039785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44908" y="3412428"/>
            <a:ext cx="699010" cy="1399927"/>
            <a:chOff x="1360870" y="4114801"/>
            <a:chExt cx="1077032" cy="2317210"/>
          </a:xfrm>
        </p:grpSpPr>
        <p:sp>
          <p:nvSpPr>
            <p:cNvPr id="52" name="Freeform 51"/>
            <p:cNvSpPr/>
            <p:nvPr/>
          </p:nvSpPr>
          <p:spPr>
            <a:xfrm>
              <a:off x="1360870" y="5201120"/>
              <a:ext cx="1077032" cy="1230891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3" name="Oval 52"/>
            <p:cNvSpPr/>
            <p:nvPr/>
          </p:nvSpPr>
          <p:spPr>
            <a:xfrm>
              <a:off x="1385815" y="4114801"/>
              <a:ext cx="1031179" cy="1061695"/>
            </a:xfrm>
            <a:prstGeom prst="ellipse">
              <a:avLst/>
            </a:pr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4" name="Oval 53"/>
            <p:cNvSpPr/>
            <p:nvPr/>
          </p:nvSpPr>
          <p:spPr>
            <a:xfrm>
              <a:off x="2014682" y="4419190"/>
              <a:ext cx="190697" cy="1963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1426948" y="4160091"/>
              <a:ext cx="855017" cy="50634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1390771" y="5234455"/>
              <a:ext cx="935682" cy="510574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7" name="Pie 56"/>
            <p:cNvSpPr/>
            <p:nvPr/>
          </p:nvSpPr>
          <p:spPr>
            <a:xfrm>
              <a:off x="1524000" y="4411069"/>
              <a:ext cx="744877" cy="636419"/>
            </a:xfrm>
            <a:prstGeom prst="pie">
              <a:avLst>
                <a:gd name="adj1" fmla="val 0"/>
                <a:gd name="adj2" fmla="val 10800004"/>
              </a:avLst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304001" y="3719174"/>
            <a:ext cx="699010" cy="1399927"/>
            <a:chOff x="3723070" y="4114801"/>
            <a:chExt cx="1077032" cy="2317210"/>
          </a:xfrm>
        </p:grpSpPr>
        <p:sp>
          <p:nvSpPr>
            <p:cNvPr id="59" name="Freeform 58"/>
            <p:cNvSpPr/>
            <p:nvPr/>
          </p:nvSpPr>
          <p:spPr>
            <a:xfrm>
              <a:off x="3723070" y="5201120"/>
              <a:ext cx="1077032" cy="1230891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0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0" name="Oval 59"/>
            <p:cNvSpPr/>
            <p:nvPr/>
          </p:nvSpPr>
          <p:spPr>
            <a:xfrm>
              <a:off x="3748015" y="4114801"/>
              <a:ext cx="1031179" cy="1061695"/>
            </a:xfrm>
            <a:prstGeom prst="ellipse">
              <a:avLst/>
            </a:pr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1" name="Oval 60"/>
            <p:cNvSpPr/>
            <p:nvPr/>
          </p:nvSpPr>
          <p:spPr>
            <a:xfrm>
              <a:off x="4376882" y="4419190"/>
              <a:ext cx="190697" cy="1963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789148" y="4160091"/>
              <a:ext cx="855017" cy="50634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3752971" y="5234455"/>
              <a:ext cx="935682" cy="510574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4" name="Pie 63"/>
            <p:cNvSpPr/>
            <p:nvPr/>
          </p:nvSpPr>
          <p:spPr>
            <a:xfrm>
              <a:off x="3886810" y="4411069"/>
              <a:ext cx="744877" cy="636419"/>
            </a:xfrm>
            <a:prstGeom prst="pie">
              <a:avLst>
                <a:gd name="adj1" fmla="val 0"/>
                <a:gd name="adj2" fmla="val 10800004"/>
              </a:avLst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 flipH="1" flipV="1">
            <a:off x="736376" y="5988309"/>
            <a:ext cx="1076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 animBg="1"/>
      <p:bldP spid="36" grpId="1"/>
      <p:bldP spid="23" grpId="1" animBg="1"/>
      <p:bldP spid="34" grpId="1"/>
      <p:bldP spid="19" grpId="1" animBg="1"/>
      <p:bldP spid="33" grpId="0"/>
      <p:bldP spid="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365128" y="2083780"/>
            <a:ext cx="7156938" cy="4774220"/>
          </a:xfrm>
          <a:custGeom>
            <a:avLst/>
            <a:gdLst>
              <a:gd name="connsiteX0" fmla="*/ 3385038 w 7156938"/>
              <a:gd name="connsiteY0" fmla="*/ 0 h 4167554"/>
              <a:gd name="connsiteX1" fmla="*/ 3059723 w 7156938"/>
              <a:gd name="connsiteY1" fmla="*/ 307731 h 4167554"/>
              <a:gd name="connsiteX2" fmla="*/ 2751992 w 7156938"/>
              <a:gd name="connsiteY2" fmla="*/ 448407 h 4167554"/>
              <a:gd name="connsiteX3" fmla="*/ 2672862 w 7156938"/>
              <a:gd name="connsiteY3" fmla="*/ 483577 h 4167554"/>
              <a:gd name="connsiteX4" fmla="*/ 2593731 w 7156938"/>
              <a:gd name="connsiteY4" fmla="*/ 536331 h 4167554"/>
              <a:gd name="connsiteX5" fmla="*/ 2277208 w 7156938"/>
              <a:gd name="connsiteY5" fmla="*/ 861646 h 4167554"/>
              <a:gd name="connsiteX6" fmla="*/ 2189285 w 7156938"/>
              <a:gd name="connsiteY6" fmla="*/ 967154 h 4167554"/>
              <a:gd name="connsiteX7" fmla="*/ 2083777 w 7156938"/>
              <a:gd name="connsiteY7" fmla="*/ 1099038 h 4167554"/>
              <a:gd name="connsiteX8" fmla="*/ 1784838 w 7156938"/>
              <a:gd name="connsiteY8" fmla="*/ 1230923 h 4167554"/>
              <a:gd name="connsiteX9" fmla="*/ 1371600 w 7156938"/>
              <a:gd name="connsiteY9" fmla="*/ 2224454 h 4167554"/>
              <a:gd name="connsiteX10" fmla="*/ 1090246 w 7156938"/>
              <a:gd name="connsiteY10" fmla="*/ 3147646 h 4167554"/>
              <a:gd name="connsiteX11" fmla="*/ 800100 w 7156938"/>
              <a:gd name="connsiteY11" fmla="*/ 3683977 h 4167554"/>
              <a:gd name="connsiteX12" fmla="*/ 422031 w 7156938"/>
              <a:gd name="connsiteY12" fmla="*/ 3930161 h 4167554"/>
              <a:gd name="connsiteX13" fmla="*/ 325315 w 7156938"/>
              <a:gd name="connsiteY13" fmla="*/ 3956538 h 4167554"/>
              <a:gd name="connsiteX14" fmla="*/ 281354 w 7156938"/>
              <a:gd name="connsiteY14" fmla="*/ 3991707 h 4167554"/>
              <a:gd name="connsiteX15" fmla="*/ 254977 w 7156938"/>
              <a:gd name="connsiteY15" fmla="*/ 4000500 h 4167554"/>
              <a:gd name="connsiteX16" fmla="*/ 0 w 7156938"/>
              <a:gd name="connsiteY16" fmla="*/ 4158761 h 4167554"/>
              <a:gd name="connsiteX17" fmla="*/ 7156938 w 7156938"/>
              <a:gd name="connsiteY17" fmla="*/ 4167554 h 4167554"/>
              <a:gd name="connsiteX18" fmla="*/ 6778869 w 7156938"/>
              <a:gd name="connsiteY18" fmla="*/ 3736731 h 4167554"/>
              <a:gd name="connsiteX19" fmla="*/ 6444762 w 7156938"/>
              <a:gd name="connsiteY19" fmla="*/ 3622431 h 4167554"/>
              <a:gd name="connsiteX20" fmla="*/ 6348046 w 7156938"/>
              <a:gd name="connsiteY20" fmla="*/ 3578469 h 4167554"/>
              <a:gd name="connsiteX21" fmla="*/ 6321669 w 7156938"/>
              <a:gd name="connsiteY21" fmla="*/ 3569677 h 4167554"/>
              <a:gd name="connsiteX22" fmla="*/ 6163408 w 7156938"/>
              <a:gd name="connsiteY22" fmla="*/ 3358661 h 4167554"/>
              <a:gd name="connsiteX23" fmla="*/ 6137031 w 7156938"/>
              <a:gd name="connsiteY23" fmla="*/ 3279531 h 4167554"/>
              <a:gd name="connsiteX24" fmla="*/ 5917223 w 7156938"/>
              <a:gd name="connsiteY24" fmla="*/ 2470638 h 4167554"/>
              <a:gd name="connsiteX25" fmla="*/ 5882054 w 7156938"/>
              <a:gd name="connsiteY25" fmla="*/ 2250831 h 4167554"/>
              <a:gd name="connsiteX26" fmla="*/ 5873262 w 7156938"/>
              <a:gd name="connsiteY26" fmla="*/ 2206869 h 4167554"/>
              <a:gd name="connsiteX27" fmla="*/ 5750169 w 7156938"/>
              <a:gd name="connsiteY27" fmla="*/ 1899138 h 4167554"/>
              <a:gd name="connsiteX28" fmla="*/ 5635869 w 7156938"/>
              <a:gd name="connsiteY28" fmla="*/ 1802423 h 4167554"/>
              <a:gd name="connsiteX29" fmla="*/ 5600700 w 7156938"/>
              <a:gd name="connsiteY29" fmla="*/ 1784838 h 4167554"/>
              <a:gd name="connsiteX30" fmla="*/ 5574323 w 7156938"/>
              <a:gd name="connsiteY30" fmla="*/ 1767254 h 4167554"/>
              <a:gd name="connsiteX31" fmla="*/ 5547946 w 7156938"/>
              <a:gd name="connsiteY31" fmla="*/ 1758461 h 4167554"/>
              <a:gd name="connsiteX32" fmla="*/ 5275385 w 7156938"/>
              <a:gd name="connsiteY32" fmla="*/ 1600200 h 4167554"/>
              <a:gd name="connsiteX33" fmla="*/ 5143500 w 7156938"/>
              <a:gd name="connsiteY33" fmla="*/ 1521069 h 4167554"/>
              <a:gd name="connsiteX34" fmla="*/ 5090746 w 7156938"/>
              <a:gd name="connsiteY34" fmla="*/ 1477107 h 4167554"/>
              <a:gd name="connsiteX35" fmla="*/ 4765431 w 7156938"/>
              <a:gd name="connsiteY35" fmla="*/ 1090246 h 4167554"/>
              <a:gd name="connsiteX36" fmla="*/ 4739054 w 7156938"/>
              <a:gd name="connsiteY36" fmla="*/ 1011115 h 4167554"/>
              <a:gd name="connsiteX37" fmla="*/ 4721469 w 7156938"/>
              <a:gd name="connsiteY37" fmla="*/ 984738 h 4167554"/>
              <a:gd name="connsiteX38" fmla="*/ 4563208 w 7156938"/>
              <a:gd name="connsiteY38" fmla="*/ 852854 h 4167554"/>
              <a:gd name="connsiteX39" fmla="*/ 4475285 w 7156938"/>
              <a:gd name="connsiteY39" fmla="*/ 782515 h 4167554"/>
              <a:gd name="connsiteX40" fmla="*/ 3851031 w 7156938"/>
              <a:gd name="connsiteY40" fmla="*/ 290146 h 4167554"/>
              <a:gd name="connsiteX41" fmla="*/ 3385038 w 7156938"/>
              <a:gd name="connsiteY41" fmla="*/ 0 h 4167554"/>
              <a:gd name="connsiteX0" fmla="*/ 3385038 w 7156938"/>
              <a:gd name="connsiteY0" fmla="*/ 0 h 4167554"/>
              <a:gd name="connsiteX1" fmla="*/ 3059723 w 7156938"/>
              <a:gd name="connsiteY1" fmla="*/ 307731 h 4167554"/>
              <a:gd name="connsiteX2" fmla="*/ 2751992 w 7156938"/>
              <a:gd name="connsiteY2" fmla="*/ 448407 h 4167554"/>
              <a:gd name="connsiteX3" fmla="*/ 2672862 w 7156938"/>
              <a:gd name="connsiteY3" fmla="*/ 483577 h 4167554"/>
              <a:gd name="connsiteX4" fmla="*/ 2593731 w 7156938"/>
              <a:gd name="connsiteY4" fmla="*/ 536331 h 4167554"/>
              <a:gd name="connsiteX5" fmla="*/ 2277208 w 7156938"/>
              <a:gd name="connsiteY5" fmla="*/ 861646 h 4167554"/>
              <a:gd name="connsiteX6" fmla="*/ 2189285 w 7156938"/>
              <a:gd name="connsiteY6" fmla="*/ 967154 h 4167554"/>
              <a:gd name="connsiteX7" fmla="*/ 2083777 w 7156938"/>
              <a:gd name="connsiteY7" fmla="*/ 1099038 h 4167554"/>
              <a:gd name="connsiteX8" fmla="*/ 1723292 w 7156938"/>
              <a:gd name="connsiteY8" fmla="*/ 1600200 h 4167554"/>
              <a:gd name="connsiteX9" fmla="*/ 1371600 w 7156938"/>
              <a:gd name="connsiteY9" fmla="*/ 2224454 h 4167554"/>
              <a:gd name="connsiteX10" fmla="*/ 1090246 w 7156938"/>
              <a:gd name="connsiteY10" fmla="*/ 3147646 h 4167554"/>
              <a:gd name="connsiteX11" fmla="*/ 800100 w 7156938"/>
              <a:gd name="connsiteY11" fmla="*/ 3683977 h 4167554"/>
              <a:gd name="connsiteX12" fmla="*/ 422031 w 7156938"/>
              <a:gd name="connsiteY12" fmla="*/ 3930161 h 4167554"/>
              <a:gd name="connsiteX13" fmla="*/ 325315 w 7156938"/>
              <a:gd name="connsiteY13" fmla="*/ 3956538 h 4167554"/>
              <a:gd name="connsiteX14" fmla="*/ 281354 w 7156938"/>
              <a:gd name="connsiteY14" fmla="*/ 3991707 h 4167554"/>
              <a:gd name="connsiteX15" fmla="*/ 254977 w 7156938"/>
              <a:gd name="connsiteY15" fmla="*/ 4000500 h 4167554"/>
              <a:gd name="connsiteX16" fmla="*/ 0 w 7156938"/>
              <a:gd name="connsiteY16" fmla="*/ 4158761 h 4167554"/>
              <a:gd name="connsiteX17" fmla="*/ 7156938 w 7156938"/>
              <a:gd name="connsiteY17" fmla="*/ 4167554 h 4167554"/>
              <a:gd name="connsiteX18" fmla="*/ 6778869 w 7156938"/>
              <a:gd name="connsiteY18" fmla="*/ 3736731 h 4167554"/>
              <a:gd name="connsiteX19" fmla="*/ 6444762 w 7156938"/>
              <a:gd name="connsiteY19" fmla="*/ 3622431 h 4167554"/>
              <a:gd name="connsiteX20" fmla="*/ 6348046 w 7156938"/>
              <a:gd name="connsiteY20" fmla="*/ 3578469 h 4167554"/>
              <a:gd name="connsiteX21" fmla="*/ 6321669 w 7156938"/>
              <a:gd name="connsiteY21" fmla="*/ 3569677 h 4167554"/>
              <a:gd name="connsiteX22" fmla="*/ 6163408 w 7156938"/>
              <a:gd name="connsiteY22" fmla="*/ 3358661 h 4167554"/>
              <a:gd name="connsiteX23" fmla="*/ 6137031 w 7156938"/>
              <a:gd name="connsiteY23" fmla="*/ 3279531 h 4167554"/>
              <a:gd name="connsiteX24" fmla="*/ 5917223 w 7156938"/>
              <a:gd name="connsiteY24" fmla="*/ 2470638 h 4167554"/>
              <a:gd name="connsiteX25" fmla="*/ 5882054 w 7156938"/>
              <a:gd name="connsiteY25" fmla="*/ 2250831 h 4167554"/>
              <a:gd name="connsiteX26" fmla="*/ 5873262 w 7156938"/>
              <a:gd name="connsiteY26" fmla="*/ 2206869 h 4167554"/>
              <a:gd name="connsiteX27" fmla="*/ 5750169 w 7156938"/>
              <a:gd name="connsiteY27" fmla="*/ 1899138 h 4167554"/>
              <a:gd name="connsiteX28" fmla="*/ 5635869 w 7156938"/>
              <a:gd name="connsiteY28" fmla="*/ 1802423 h 4167554"/>
              <a:gd name="connsiteX29" fmla="*/ 5600700 w 7156938"/>
              <a:gd name="connsiteY29" fmla="*/ 1784838 h 4167554"/>
              <a:gd name="connsiteX30" fmla="*/ 5574323 w 7156938"/>
              <a:gd name="connsiteY30" fmla="*/ 1767254 h 4167554"/>
              <a:gd name="connsiteX31" fmla="*/ 5547946 w 7156938"/>
              <a:gd name="connsiteY31" fmla="*/ 1758461 h 4167554"/>
              <a:gd name="connsiteX32" fmla="*/ 5275385 w 7156938"/>
              <a:gd name="connsiteY32" fmla="*/ 1600200 h 4167554"/>
              <a:gd name="connsiteX33" fmla="*/ 5143500 w 7156938"/>
              <a:gd name="connsiteY33" fmla="*/ 1521069 h 4167554"/>
              <a:gd name="connsiteX34" fmla="*/ 5090746 w 7156938"/>
              <a:gd name="connsiteY34" fmla="*/ 1477107 h 4167554"/>
              <a:gd name="connsiteX35" fmla="*/ 4765431 w 7156938"/>
              <a:gd name="connsiteY35" fmla="*/ 1090246 h 4167554"/>
              <a:gd name="connsiteX36" fmla="*/ 4739054 w 7156938"/>
              <a:gd name="connsiteY36" fmla="*/ 1011115 h 4167554"/>
              <a:gd name="connsiteX37" fmla="*/ 4721469 w 7156938"/>
              <a:gd name="connsiteY37" fmla="*/ 984738 h 4167554"/>
              <a:gd name="connsiteX38" fmla="*/ 4563208 w 7156938"/>
              <a:gd name="connsiteY38" fmla="*/ 852854 h 4167554"/>
              <a:gd name="connsiteX39" fmla="*/ 4475285 w 7156938"/>
              <a:gd name="connsiteY39" fmla="*/ 782515 h 4167554"/>
              <a:gd name="connsiteX40" fmla="*/ 3851031 w 7156938"/>
              <a:gd name="connsiteY40" fmla="*/ 290146 h 4167554"/>
              <a:gd name="connsiteX41" fmla="*/ 3385038 w 7156938"/>
              <a:gd name="connsiteY41" fmla="*/ 0 h 4167554"/>
              <a:gd name="connsiteX0" fmla="*/ 3385038 w 7156938"/>
              <a:gd name="connsiteY0" fmla="*/ 0 h 4167554"/>
              <a:gd name="connsiteX1" fmla="*/ 3059723 w 7156938"/>
              <a:gd name="connsiteY1" fmla="*/ 307731 h 4167554"/>
              <a:gd name="connsiteX2" fmla="*/ 2751992 w 7156938"/>
              <a:gd name="connsiteY2" fmla="*/ 448407 h 4167554"/>
              <a:gd name="connsiteX3" fmla="*/ 2672862 w 7156938"/>
              <a:gd name="connsiteY3" fmla="*/ 483577 h 4167554"/>
              <a:gd name="connsiteX4" fmla="*/ 2593731 w 7156938"/>
              <a:gd name="connsiteY4" fmla="*/ 536331 h 4167554"/>
              <a:gd name="connsiteX5" fmla="*/ 2277208 w 7156938"/>
              <a:gd name="connsiteY5" fmla="*/ 861646 h 4167554"/>
              <a:gd name="connsiteX6" fmla="*/ 2189285 w 7156938"/>
              <a:gd name="connsiteY6" fmla="*/ 967154 h 4167554"/>
              <a:gd name="connsiteX7" fmla="*/ 2083777 w 7156938"/>
              <a:gd name="connsiteY7" fmla="*/ 1099038 h 4167554"/>
              <a:gd name="connsiteX8" fmla="*/ 1723292 w 7156938"/>
              <a:gd name="connsiteY8" fmla="*/ 1600200 h 4167554"/>
              <a:gd name="connsiteX9" fmla="*/ 1494693 w 7156938"/>
              <a:gd name="connsiteY9" fmla="*/ 2312377 h 4167554"/>
              <a:gd name="connsiteX10" fmla="*/ 1090246 w 7156938"/>
              <a:gd name="connsiteY10" fmla="*/ 3147646 h 4167554"/>
              <a:gd name="connsiteX11" fmla="*/ 800100 w 7156938"/>
              <a:gd name="connsiteY11" fmla="*/ 3683977 h 4167554"/>
              <a:gd name="connsiteX12" fmla="*/ 422031 w 7156938"/>
              <a:gd name="connsiteY12" fmla="*/ 3930161 h 4167554"/>
              <a:gd name="connsiteX13" fmla="*/ 325315 w 7156938"/>
              <a:gd name="connsiteY13" fmla="*/ 3956538 h 4167554"/>
              <a:gd name="connsiteX14" fmla="*/ 281354 w 7156938"/>
              <a:gd name="connsiteY14" fmla="*/ 3991707 h 4167554"/>
              <a:gd name="connsiteX15" fmla="*/ 254977 w 7156938"/>
              <a:gd name="connsiteY15" fmla="*/ 4000500 h 4167554"/>
              <a:gd name="connsiteX16" fmla="*/ 0 w 7156938"/>
              <a:gd name="connsiteY16" fmla="*/ 4158761 h 4167554"/>
              <a:gd name="connsiteX17" fmla="*/ 7156938 w 7156938"/>
              <a:gd name="connsiteY17" fmla="*/ 4167554 h 4167554"/>
              <a:gd name="connsiteX18" fmla="*/ 6778869 w 7156938"/>
              <a:gd name="connsiteY18" fmla="*/ 3736731 h 4167554"/>
              <a:gd name="connsiteX19" fmla="*/ 6444762 w 7156938"/>
              <a:gd name="connsiteY19" fmla="*/ 3622431 h 4167554"/>
              <a:gd name="connsiteX20" fmla="*/ 6348046 w 7156938"/>
              <a:gd name="connsiteY20" fmla="*/ 3578469 h 4167554"/>
              <a:gd name="connsiteX21" fmla="*/ 6321669 w 7156938"/>
              <a:gd name="connsiteY21" fmla="*/ 3569677 h 4167554"/>
              <a:gd name="connsiteX22" fmla="*/ 6163408 w 7156938"/>
              <a:gd name="connsiteY22" fmla="*/ 3358661 h 4167554"/>
              <a:gd name="connsiteX23" fmla="*/ 6137031 w 7156938"/>
              <a:gd name="connsiteY23" fmla="*/ 3279531 h 4167554"/>
              <a:gd name="connsiteX24" fmla="*/ 5917223 w 7156938"/>
              <a:gd name="connsiteY24" fmla="*/ 2470638 h 4167554"/>
              <a:gd name="connsiteX25" fmla="*/ 5882054 w 7156938"/>
              <a:gd name="connsiteY25" fmla="*/ 2250831 h 4167554"/>
              <a:gd name="connsiteX26" fmla="*/ 5873262 w 7156938"/>
              <a:gd name="connsiteY26" fmla="*/ 2206869 h 4167554"/>
              <a:gd name="connsiteX27" fmla="*/ 5750169 w 7156938"/>
              <a:gd name="connsiteY27" fmla="*/ 1899138 h 4167554"/>
              <a:gd name="connsiteX28" fmla="*/ 5635869 w 7156938"/>
              <a:gd name="connsiteY28" fmla="*/ 1802423 h 4167554"/>
              <a:gd name="connsiteX29" fmla="*/ 5600700 w 7156938"/>
              <a:gd name="connsiteY29" fmla="*/ 1784838 h 4167554"/>
              <a:gd name="connsiteX30" fmla="*/ 5574323 w 7156938"/>
              <a:gd name="connsiteY30" fmla="*/ 1767254 h 4167554"/>
              <a:gd name="connsiteX31" fmla="*/ 5547946 w 7156938"/>
              <a:gd name="connsiteY31" fmla="*/ 1758461 h 4167554"/>
              <a:gd name="connsiteX32" fmla="*/ 5275385 w 7156938"/>
              <a:gd name="connsiteY32" fmla="*/ 1600200 h 4167554"/>
              <a:gd name="connsiteX33" fmla="*/ 5143500 w 7156938"/>
              <a:gd name="connsiteY33" fmla="*/ 1521069 h 4167554"/>
              <a:gd name="connsiteX34" fmla="*/ 5090746 w 7156938"/>
              <a:gd name="connsiteY34" fmla="*/ 1477107 h 4167554"/>
              <a:gd name="connsiteX35" fmla="*/ 4765431 w 7156938"/>
              <a:gd name="connsiteY35" fmla="*/ 1090246 h 4167554"/>
              <a:gd name="connsiteX36" fmla="*/ 4739054 w 7156938"/>
              <a:gd name="connsiteY36" fmla="*/ 1011115 h 4167554"/>
              <a:gd name="connsiteX37" fmla="*/ 4721469 w 7156938"/>
              <a:gd name="connsiteY37" fmla="*/ 984738 h 4167554"/>
              <a:gd name="connsiteX38" fmla="*/ 4563208 w 7156938"/>
              <a:gd name="connsiteY38" fmla="*/ 852854 h 4167554"/>
              <a:gd name="connsiteX39" fmla="*/ 4475285 w 7156938"/>
              <a:gd name="connsiteY39" fmla="*/ 782515 h 4167554"/>
              <a:gd name="connsiteX40" fmla="*/ 3851031 w 7156938"/>
              <a:gd name="connsiteY40" fmla="*/ 290146 h 4167554"/>
              <a:gd name="connsiteX41" fmla="*/ 3385038 w 7156938"/>
              <a:gd name="connsiteY41" fmla="*/ 0 h 4167554"/>
              <a:gd name="connsiteX0" fmla="*/ 3385038 w 7156938"/>
              <a:gd name="connsiteY0" fmla="*/ 0 h 4167554"/>
              <a:gd name="connsiteX1" fmla="*/ 3059723 w 7156938"/>
              <a:gd name="connsiteY1" fmla="*/ 307731 h 4167554"/>
              <a:gd name="connsiteX2" fmla="*/ 2751992 w 7156938"/>
              <a:gd name="connsiteY2" fmla="*/ 448407 h 4167554"/>
              <a:gd name="connsiteX3" fmla="*/ 2672862 w 7156938"/>
              <a:gd name="connsiteY3" fmla="*/ 483577 h 4167554"/>
              <a:gd name="connsiteX4" fmla="*/ 2593731 w 7156938"/>
              <a:gd name="connsiteY4" fmla="*/ 536331 h 4167554"/>
              <a:gd name="connsiteX5" fmla="*/ 2417885 w 7156938"/>
              <a:gd name="connsiteY5" fmla="*/ 800100 h 4167554"/>
              <a:gd name="connsiteX6" fmla="*/ 2189285 w 7156938"/>
              <a:gd name="connsiteY6" fmla="*/ 967154 h 4167554"/>
              <a:gd name="connsiteX7" fmla="*/ 2083777 w 7156938"/>
              <a:gd name="connsiteY7" fmla="*/ 1099038 h 4167554"/>
              <a:gd name="connsiteX8" fmla="*/ 1723292 w 7156938"/>
              <a:gd name="connsiteY8" fmla="*/ 1600200 h 4167554"/>
              <a:gd name="connsiteX9" fmla="*/ 1494693 w 7156938"/>
              <a:gd name="connsiteY9" fmla="*/ 2312377 h 4167554"/>
              <a:gd name="connsiteX10" fmla="*/ 1090246 w 7156938"/>
              <a:gd name="connsiteY10" fmla="*/ 3147646 h 4167554"/>
              <a:gd name="connsiteX11" fmla="*/ 800100 w 7156938"/>
              <a:gd name="connsiteY11" fmla="*/ 3683977 h 4167554"/>
              <a:gd name="connsiteX12" fmla="*/ 422031 w 7156938"/>
              <a:gd name="connsiteY12" fmla="*/ 3930161 h 4167554"/>
              <a:gd name="connsiteX13" fmla="*/ 325315 w 7156938"/>
              <a:gd name="connsiteY13" fmla="*/ 3956538 h 4167554"/>
              <a:gd name="connsiteX14" fmla="*/ 281354 w 7156938"/>
              <a:gd name="connsiteY14" fmla="*/ 3991707 h 4167554"/>
              <a:gd name="connsiteX15" fmla="*/ 254977 w 7156938"/>
              <a:gd name="connsiteY15" fmla="*/ 4000500 h 4167554"/>
              <a:gd name="connsiteX16" fmla="*/ 0 w 7156938"/>
              <a:gd name="connsiteY16" fmla="*/ 4158761 h 4167554"/>
              <a:gd name="connsiteX17" fmla="*/ 7156938 w 7156938"/>
              <a:gd name="connsiteY17" fmla="*/ 4167554 h 4167554"/>
              <a:gd name="connsiteX18" fmla="*/ 6778869 w 7156938"/>
              <a:gd name="connsiteY18" fmla="*/ 3736731 h 4167554"/>
              <a:gd name="connsiteX19" fmla="*/ 6444762 w 7156938"/>
              <a:gd name="connsiteY19" fmla="*/ 3622431 h 4167554"/>
              <a:gd name="connsiteX20" fmla="*/ 6348046 w 7156938"/>
              <a:gd name="connsiteY20" fmla="*/ 3578469 h 4167554"/>
              <a:gd name="connsiteX21" fmla="*/ 6321669 w 7156938"/>
              <a:gd name="connsiteY21" fmla="*/ 3569677 h 4167554"/>
              <a:gd name="connsiteX22" fmla="*/ 6163408 w 7156938"/>
              <a:gd name="connsiteY22" fmla="*/ 3358661 h 4167554"/>
              <a:gd name="connsiteX23" fmla="*/ 6137031 w 7156938"/>
              <a:gd name="connsiteY23" fmla="*/ 3279531 h 4167554"/>
              <a:gd name="connsiteX24" fmla="*/ 5917223 w 7156938"/>
              <a:gd name="connsiteY24" fmla="*/ 2470638 h 4167554"/>
              <a:gd name="connsiteX25" fmla="*/ 5882054 w 7156938"/>
              <a:gd name="connsiteY25" fmla="*/ 2250831 h 4167554"/>
              <a:gd name="connsiteX26" fmla="*/ 5873262 w 7156938"/>
              <a:gd name="connsiteY26" fmla="*/ 2206869 h 4167554"/>
              <a:gd name="connsiteX27" fmla="*/ 5750169 w 7156938"/>
              <a:gd name="connsiteY27" fmla="*/ 1899138 h 4167554"/>
              <a:gd name="connsiteX28" fmla="*/ 5635869 w 7156938"/>
              <a:gd name="connsiteY28" fmla="*/ 1802423 h 4167554"/>
              <a:gd name="connsiteX29" fmla="*/ 5600700 w 7156938"/>
              <a:gd name="connsiteY29" fmla="*/ 1784838 h 4167554"/>
              <a:gd name="connsiteX30" fmla="*/ 5574323 w 7156938"/>
              <a:gd name="connsiteY30" fmla="*/ 1767254 h 4167554"/>
              <a:gd name="connsiteX31" fmla="*/ 5547946 w 7156938"/>
              <a:gd name="connsiteY31" fmla="*/ 1758461 h 4167554"/>
              <a:gd name="connsiteX32" fmla="*/ 5275385 w 7156938"/>
              <a:gd name="connsiteY32" fmla="*/ 1600200 h 4167554"/>
              <a:gd name="connsiteX33" fmla="*/ 5143500 w 7156938"/>
              <a:gd name="connsiteY33" fmla="*/ 1521069 h 4167554"/>
              <a:gd name="connsiteX34" fmla="*/ 5090746 w 7156938"/>
              <a:gd name="connsiteY34" fmla="*/ 1477107 h 4167554"/>
              <a:gd name="connsiteX35" fmla="*/ 4765431 w 7156938"/>
              <a:gd name="connsiteY35" fmla="*/ 1090246 h 4167554"/>
              <a:gd name="connsiteX36" fmla="*/ 4739054 w 7156938"/>
              <a:gd name="connsiteY36" fmla="*/ 1011115 h 4167554"/>
              <a:gd name="connsiteX37" fmla="*/ 4721469 w 7156938"/>
              <a:gd name="connsiteY37" fmla="*/ 984738 h 4167554"/>
              <a:gd name="connsiteX38" fmla="*/ 4563208 w 7156938"/>
              <a:gd name="connsiteY38" fmla="*/ 852854 h 4167554"/>
              <a:gd name="connsiteX39" fmla="*/ 4475285 w 7156938"/>
              <a:gd name="connsiteY39" fmla="*/ 782515 h 4167554"/>
              <a:gd name="connsiteX40" fmla="*/ 3851031 w 7156938"/>
              <a:gd name="connsiteY40" fmla="*/ 290146 h 4167554"/>
              <a:gd name="connsiteX41" fmla="*/ 3385038 w 7156938"/>
              <a:gd name="connsiteY41" fmla="*/ 0 h 4167554"/>
              <a:gd name="connsiteX0" fmla="*/ 3385038 w 7156938"/>
              <a:gd name="connsiteY0" fmla="*/ 0 h 4167554"/>
              <a:gd name="connsiteX1" fmla="*/ 3059723 w 7156938"/>
              <a:gd name="connsiteY1" fmla="*/ 307731 h 4167554"/>
              <a:gd name="connsiteX2" fmla="*/ 2822331 w 7156938"/>
              <a:gd name="connsiteY2" fmla="*/ 404445 h 4167554"/>
              <a:gd name="connsiteX3" fmla="*/ 2672862 w 7156938"/>
              <a:gd name="connsiteY3" fmla="*/ 483577 h 4167554"/>
              <a:gd name="connsiteX4" fmla="*/ 2593731 w 7156938"/>
              <a:gd name="connsiteY4" fmla="*/ 536331 h 4167554"/>
              <a:gd name="connsiteX5" fmla="*/ 2417885 w 7156938"/>
              <a:gd name="connsiteY5" fmla="*/ 800100 h 4167554"/>
              <a:gd name="connsiteX6" fmla="*/ 2189285 w 7156938"/>
              <a:gd name="connsiteY6" fmla="*/ 967154 h 4167554"/>
              <a:gd name="connsiteX7" fmla="*/ 2083777 w 7156938"/>
              <a:gd name="connsiteY7" fmla="*/ 1099038 h 4167554"/>
              <a:gd name="connsiteX8" fmla="*/ 1723292 w 7156938"/>
              <a:gd name="connsiteY8" fmla="*/ 1600200 h 4167554"/>
              <a:gd name="connsiteX9" fmla="*/ 1494693 w 7156938"/>
              <a:gd name="connsiteY9" fmla="*/ 2312377 h 4167554"/>
              <a:gd name="connsiteX10" fmla="*/ 1090246 w 7156938"/>
              <a:gd name="connsiteY10" fmla="*/ 3147646 h 4167554"/>
              <a:gd name="connsiteX11" fmla="*/ 800100 w 7156938"/>
              <a:gd name="connsiteY11" fmla="*/ 3683977 h 4167554"/>
              <a:gd name="connsiteX12" fmla="*/ 422031 w 7156938"/>
              <a:gd name="connsiteY12" fmla="*/ 3930161 h 4167554"/>
              <a:gd name="connsiteX13" fmla="*/ 325315 w 7156938"/>
              <a:gd name="connsiteY13" fmla="*/ 3956538 h 4167554"/>
              <a:gd name="connsiteX14" fmla="*/ 281354 w 7156938"/>
              <a:gd name="connsiteY14" fmla="*/ 3991707 h 4167554"/>
              <a:gd name="connsiteX15" fmla="*/ 254977 w 7156938"/>
              <a:gd name="connsiteY15" fmla="*/ 4000500 h 4167554"/>
              <a:gd name="connsiteX16" fmla="*/ 0 w 7156938"/>
              <a:gd name="connsiteY16" fmla="*/ 4158761 h 4167554"/>
              <a:gd name="connsiteX17" fmla="*/ 7156938 w 7156938"/>
              <a:gd name="connsiteY17" fmla="*/ 4167554 h 4167554"/>
              <a:gd name="connsiteX18" fmla="*/ 6778869 w 7156938"/>
              <a:gd name="connsiteY18" fmla="*/ 3736731 h 4167554"/>
              <a:gd name="connsiteX19" fmla="*/ 6444762 w 7156938"/>
              <a:gd name="connsiteY19" fmla="*/ 3622431 h 4167554"/>
              <a:gd name="connsiteX20" fmla="*/ 6348046 w 7156938"/>
              <a:gd name="connsiteY20" fmla="*/ 3578469 h 4167554"/>
              <a:gd name="connsiteX21" fmla="*/ 6321669 w 7156938"/>
              <a:gd name="connsiteY21" fmla="*/ 3569677 h 4167554"/>
              <a:gd name="connsiteX22" fmla="*/ 6163408 w 7156938"/>
              <a:gd name="connsiteY22" fmla="*/ 3358661 h 4167554"/>
              <a:gd name="connsiteX23" fmla="*/ 6137031 w 7156938"/>
              <a:gd name="connsiteY23" fmla="*/ 3279531 h 4167554"/>
              <a:gd name="connsiteX24" fmla="*/ 5917223 w 7156938"/>
              <a:gd name="connsiteY24" fmla="*/ 2470638 h 4167554"/>
              <a:gd name="connsiteX25" fmla="*/ 5882054 w 7156938"/>
              <a:gd name="connsiteY25" fmla="*/ 2250831 h 4167554"/>
              <a:gd name="connsiteX26" fmla="*/ 5873262 w 7156938"/>
              <a:gd name="connsiteY26" fmla="*/ 2206869 h 4167554"/>
              <a:gd name="connsiteX27" fmla="*/ 5750169 w 7156938"/>
              <a:gd name="connsiteY27" fmla="*/ 1899138 h 4167554"/>
              <a:gd name="connsiteX28" fmla="*/ 5635869 w 7156938"/>
              <a:gd name="connsiteY28" fmla="*/ 1802423 h 4167554"/>
              <a:gd name="connsiteX29" fmla="*/ 5600700 w 7156938"/>
              <a:gd name="connsiteY29" fmla="*/ 1784838 h 4167554"/>
              <a:gd name="connsiteX30" fmla="*/ 5574323 w 7156938"/>
              <a:gd name="connsiteY30" fmla="*/ 1767254 h 4167554"/>
              <a:gd name="connsiteX31" fmla="*/ 5547946 w 7156938"/>
              <a:gd name="connsiteY31" fmla="*/ 1758461 h 4167554"/>
              <a:gd name="connsiteX32" fmla="*/ 5275385 w 7156938"/>
              <a:gd name="connsiteY32" fmla="*/ 1600200 h 4167554"/>
              <a:gd name="connsiteX33" fmla="*/ 5143500 w 7156938"/>
              <a:gd name="connsiteY33" fmla="*/ 1521069 h 4167554"/>
              <a:gd name="connsiteX34" fmla="*/ 5090746 w 7156938"/>
              <a:gd name="connsiteY34" fmla="*/ 1477107 h 4167554"/>
              <a:gd name="connsiteX35" fmla="*/ 4765431 w 7156938"/>
              <a:gd name="connsiteY35" fmla="*/ 1090246 h 4167554"/>
              <a:gd name="connsiteX36" fmla="*/ 4739054 w 7156938"/>
              <a:gd name="connsiteY36" fmla="*/ 1011115 h 4167554"/>
              <a:gd name="connsiteX37" fmla="*/ 4721469 w 7156938"/>
              <a:gd name="connsiteY37" fmla="*/ 984738 h 4167554"/>
              <a:gd name="connsiteX38" fmla="*/ 4563208 w 7156938"/>
              <a:gd name="connsiteY38" fmla="*/ 852854 h 4167554"/>
              <a:gd name="connsiteX39" fmla="*/ 4475285 w 7156938"/>
              <a:gd name="connsiteY39" fmla="*/ 782515 h 4167554"/>
              <a:gd name="connsiteX40" fmla="*/ 3851031 w 7156938"/>
              <a:gd name="connsiteY40" fmla="*/ 290146 h 4167554"/>
              <a:gd name="connsiteX41" fmla="*/ 3385038 w 7156938"/>
              <a:gd name="connsiteY41" fmla="*/ 0 h 4167554"/>
              <a:gd name="connsiteX0" fmla="*/ 3481754 w 7156938"/>
              <a:gd name="connsiteY0" fmla="*/ 0 h 4149970"/>
              <a:gd name="connsiteX1" fmla="*/ 3059723 w 7156938"/>
              <a:gd name="connsiteY1" fmla="*/ 290147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765431 w 7156938"/>
              <a:gd name="connsiteY35" fmla="*/ 1072662 h 4149970"/>
              <a:gd name="connsiteX36" fmla="*/ 4739054 w 7156938"/>
              <a:gd name="connsiteY36" fmla="*/ 993531 h 4149970"/>
              <a:gd name="connsiteX37" fmla="*/ 4721469 w 7156938"/>
              <a:gd name="connsiteY37" fmla="*/ 967154 h 4149970"/>
              <a:gd name="connsiteX38" fmla="*/ 4563208 w 7156938"/>
              <a:gd name="connsiteY38" fmla="*/ 835270 h 4149970"/>
              <a:gd name="connsiteX39" fmla="*/ 4475285 w 7156938"/>
              <a:gd name="connsiteY39" fmla="*/ 764931 h 4149970"/>
              <a:gd name="connsiteX40" fmla="*/ 3851031 w 7156938"/>
              <a:gd name="connsiteY40" fmla="*/ 272562 h 4149970"/>
              <a:gd name="connsiteX41" fmla="*/ 3481754 w 7156938"/>
              <a:gd name="connsiteY41" fmla="*/ 0 h 4149970"/>
              <a:gd name="connsiteX0" fmla="*/ 3481754 w 7156938"/>
              <a:gd name="connsiteY0" fmla="*/ 0 h 4149970"/>
              <a:gd name="connsiteX1" fmla="*/ 3086100 w 7156938"/>
              <a:gd name="connsiteY1" fmla="*/ 149470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765431 w 7156938"/>
              <a:gd name="connsiteY35" fmla="*/ 1072662 h 4149970"/>
              <a:gd name="connsiteX36" fmla="*/ 4739054 w 7156938"/>
              <a:gd name="connsiteY36" fmla="*/ 993531 h 4149970"/>
              <a:gd name="connsiteX37" fmla="*/ 4721469 w 7156938"/>
              <a:gd name="connsiteY37" fmla="*/ 967154 h 4149970"/>
              <a:gd name="connsiteX38" fmla="*/ 4563208 w 7156938"/>
              <a:gd name="connsiteY38" fmla="*/ 835270 h 4149970"/>
              <a:gd name="connsiteX39" fmla="*/ 4475285 w 7156938"/>
              <a:gd name="connsiteY39" fmla="*/ 764931 h 4149970"/>
              <a:gd name="connsiteX40" fmla="*/ 3851031 w 7156938"/>
              <a:gd name="connsiteY40" fmla="*/ 272562 h 4149970"/>
              <a:gd name="connsiteX41" fmla="*/ 3481754 w 7156938"/>
              <a:gd name="connsiteY41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765431 w 7156938"/>
              <a:gd name="connsiteY35" fmla="*/ 1072662 h 4149970"/>
              <a:gd name="connsiteX36" fmla="*/ 4739054 w 7156938"/>
              <a:gd name="connsiteY36" fmla="*/ 993531 h 4149970"/>
              <a:gd name="connsiteX37" fmla="*/ 4721469 w 7156938"/>
              <a:gd name="connsiteY37" fmla="*/ 967154 h 4149970"/>
              <a:gd name="connsiteX38" fmla="*/ 4563208 w 7156938"/>
              <a:gd name="connsiteY38" fmla="*/ 835270 h 4149970"/>
              <a:gd name="connsiteX39" fmla="*/ 4475285 w 7156938"/>
              <a:gd name="connsiteY39" fmla="*/ 764931 h 4149970"/>
              <a:gd name="connsiteX40" fmla="*/ 3851031 w 7156938"/>
              <a:gd name="connsiteY40" fmla="*/ 272562 h 4149970"/>
              <a:gd name="connsiteX41" fmla="*/ 3481754 w 7156938"/>
              <a:gd name="connsiteY41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765431 w 7156938"/>
              <a:gd name="connsiteY35" fmla="*/ 1072662 h 4149970"/>
              <a:gd name="connsiteX36" fmla="*/ 4739054 w 7156938"/>
              <a:gd name="connsiteY36" fmla="*/ 993531 h 4149970"/>
              <a:gd name="connsiteX37" fmla="*/ 4721469 w 7156938"/>
              <a:gd name="connsiteY37" fmla="*/ 967154 h 4149970"/>
              <a:gd name="connsiteX38" fmla="*/ 4563208 w 7156938"/>
              <a:gd name="connsiteY38" fmla="*/ 835270 h 4149970"/>
              <a:gd name="connsiteX39" fmla="*/ 4475285 w 7156938"/>
              <a:gd name="connsiteY39" fmla="*/ 764931 h 4149970"/>
              <a:gd name="connsiteX40" fmla="*/ 3798277 w 7156938"/>
              <a:gd name="connsiteY40" fmla="*/ 378069 h 4149970"/>
              <a:gd name="connsiteX41" fmla="*/ 3481754 w 7156938"/>
              <a:gd name="connsiteY41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765431 w 7156938"/>
              <a:gd name="connsiteY35" fmla="*/ 1072662 h 4149970"/>
              <a:gd name="connsiteX36" fmla="*/ 4739054 w 7156938"/>
              <a:gd name="connsiteY36" fmla="*/ 993531 h 4149970"/>
              <a:gd name="connsiteX37" fmla="*/ 4721469 w 7156938"/>
              <a:gd name="connsiteY37" fmla="*/ 967154 h 4149970"/>
              <a:gd name="connsiteX38" fmla="*/ 4492870 w 7156938"/>
              <a:gd name="connsiteY38" fmla="*/ 923193 h 4149970"/>
              <a:gd name="connsiteX39" fmla="*/ 4475285 w 7156938"/>
              <a:gd name="connsiteY39" fmla="*/ 764931 h 4149970"/>
              <a:gd name="connsiteX40" fmla="*/ 3798277 w 7156938"/>
              <a:gd name="connsiteY40" fmla="*/ 378069 h 4149970"/>
              <a:gd name="connsiteX41" fmla="*/ 3481754 w 7156938"/>
              <a:gd name="connsiteY41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765431 w 7156938"/>
              <a:gd name="connsiteY35" fmla="*/ 1072662 h 4149970"/>
              <a:gd name="connsiteX36" fmla="*/ 4739054 w 7156938"/>
              <a:gd name="connsiteY36" fmla="*/ 993531 h 4149970"/>
              <a:gd name="connsiteX37" fmla="*/ 4721469 w 7156938"/>
              <a:gd name="connsiteY37" fmla="*/ 967154 h 4149970"/>
              <a:gd name="connsiteX38" fmla="*/ 4475285 w 7156938"/>
              <a:gd name="connsiteY38" fmla="*/ 764931 h 4149970"/>
              <a:gd name="connsiteX39" fmla="*/ 3798277 w 7156938"/>
              <a:gd name="connsiteY39" fmla="*/ 378069 h 4149970"/>
              <a:gd name="connsiteX40" fmla="*/ 3481754 w 7156938"/>
              <a:gd name="connsiteY40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765431 w 7156938"/>
              <a:gd name="connsiteY35" fmla="*/ 1072662 h 4149970"/>
              <a:gd name="connsiteX36" fmla="*/ 4739054 w 7156938"/>
              <a:gd name="connsiteY36" fmla="*/ 993531 h 4149970"/>
              <a:gd name="connsiteX37" fmla="*/ 4721469 w 7156938"/>
              <a:gd name="connsiteY37" fmla="*/ 967154 h 4149970"/>
              <a:gd name="connsiteX38" fmla="*/ 3798277 w 7156938"/>
              <a:gd name="connsiteY38" fmla="*/ 378069 h 4149970"/>
              <a:gd name="connsiteX39" fmla="*/ 3481754 w 7156938"/>
              <a:gd name="connsiteY3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739054 w 7156938"/>
              <a:gd name="connsiteY35" fmla="*/ 993531 h 4149970"/>
              <a:gd name="connsiteX36" fmla="*/ 4721469 w 7156938"/>
              <a:gd name="connsiteY36" fmla="*/ 967154 h 4149970"/>
              <a:gd name="connsiteX37" fmla="*/ 3798277 w 7156938"/>
              <a:gd name="connsiteY37" fmla="*/ 378069 h 4149970"/>
              <a:gd name="connsiteX38" fmla="*/ 3481754 w 7156938"/>
              <a:gd name="connsiteY38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721469 w 7156938"/>
              <a:gd name="connsiteY35" fmla="*/ 967154 h 4149970"/>
              <a:gd name="connsiteX36" fmla="*/ 3798277 w 7156938"/>
              <a:gd name="connsiteY36" fmla="*/ 378069 h 4149970"/>
              <a:gd name="connsiteX37" fmla="*/ 3481754 w 7156938"/>
              <a:gd name="connsiteY37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89285 w 7156938"/>
              <a:gd name="connsiteY6" fmla="*/ 949570 h 4149970"/>
              <a:gd name="connsiteX7" fmla="*/ 2083777 w 7156938"/>
              <a:gd name="connsiteY7" fmla="*/ 1081454 h 4149970"/>
              <a:gd name="connsiteX8" fmla="*/ 1723292 w 7156938"/>
              <a:gd name="connsiteY8" fmla="*/ 1582616 h 4149970"/>
              <a:gd name="connsiteX9" fmla="*/ 1494693 w 7156938"/>
              <a:gd name="connsiteY9" fmla="*/ 2294793 h 4149970"/>
              <a:gd name="connsiteX10" fmla="*/ 1090246 w 7156938"/>
              <a:gd name="connsiteY10" fmla="*/ 3130062 h 4149970"/>
              <a:gd name="connsiteX11" fmla="*/ 800100 w 7156938"/>
              <a:gd name="connsiteY11" fmla="*/ 3666393 h 4149970"/>
              <a:gd name="connsiteX12" fmla="*/ 422031 w 7156938"/>
              <a:gd name="connsiteY12" fmla="*/ 3912577 h 4149970"/>
              <a:gd name="connsiteX13" fmla="*/ 325315 w 7156938"/>
              <a:gd name="connsiteY13" fmla="*/ 3938954 h 4149970"/>
              <a:gd name="connsiteX14" fmla="*/ 281354 w 7156938"/>
              <a:gd name="connsiteY14" fmla="*/ 3974123 h 4149970"/>
              <a:gd name="connsiteX15" fmla="*/ 254977 w 7156938"/>
              <a:gd name="connsiteY15" fmla="*/ 3982916 h 4149970"/>
              <a:gd name="connsiteX16" fmla="*/ 0 w 7156938"/>
              <a:gd name="connsiteY16" fmla="*/ 4141177 h 4149970"/>
              <a:gd name="connsiteX17" fmla="*/ 7156938 w 7156938"/>
              <a:gd name="connsiteY17" fmla="*/ 4149970 h 4149970"/>
              <a:gd name="connsiteX18" fmla="*/ 6778869 w 7156938"/>
              <a:gd name="connsiteY18" fmla="*/ 3719147 h 4149970"/>
              <a:gd name="connsiteX19" fmla="*/ 6444762 w 7156938"/>
              <a:gd name="connsiteY19" fmla="*/ 3604847 h 4149970"/>
              <a:gd name="connsiteX20" fmla="*/ 6348046 w 7156938"/>
              <a:gd name="connsiteY20" fmla="*/ 3560885 h 4149970"/>
              <a:gd name="connsiteX21" fmla="*/ 6321669 w 7156938"/>
              <a:gd name="connsiteY21" fmla="*/ 3552093 h 4149970"/>
              <a:gd name="connsiteX22" fmla="*/ 6163408 w 7156938"/>
              <a:gd name="connsiteY22" fmla="*/ 3341077 h 4149970"/>
              <a:gd name="connsiteX23" fmla="*/ 6137031 w 7156938"/>
              <a:gd name="connsiteY23" fmla="*/ 3261947 h 4149970"/>
              <a:gd name="connsiteX24" fmla="*/ 5917223 w 7156938"/>
              <a:gd name="connsiteY24" fmla="*/ 2453054 h 4149970"/>
              <a:gd name="connsiteX25" fmla="*/ 5882054 w 7156938"/>
              <a:gd name="connsiteY25" fmla="*/ 2233247 h 4149970"/>
              <a:gd name="connsiteX26" fmla="*/ 5873262 w 7156938"/>
              <a:gd name="connsiteY26" fmla="*/ 2189285 h 4149970"/>
              <a:gd name="connsiteX27" fmla="*/ 5750169 w 7156938"/>
              <a:gd name="connsiteY27" fmla="*/ 1881554 h 4149970"/>
              <a:gd name="connsiteX28" fmla="*/ 5635869 w 7156938"/>
              <a:gd name="connsiteY28" fmla="*/ 1784839 h 4149970"/>
              <a:gd name="connsiteX29" fmla="*/ 5600700 w 7156938"/>
              <a:gd name="connsiteY29" fmla="*/ 1767254 h 4149970"/>
              <a:gd name="connsiteX30" fmla="*/ 5574323 w 7156938"/>
              <a:gd name="connsiteY30" fmla="*/ 1749670 h 4149970"/>
              <a:gd name="connsiteX31" fmla="*/ 5547946 w 7156938"/>
              <a:gd name="connsiteY31" fmla="*/ 1740877 h 4149970"/>
              <a:gd name="connsiteX32" fmla="*/ 5275385 w 7156938"/>
              <a:gd name="connsiteY32" fmla="*/ 1582616 h 4149970"/>
              <a:gd name="connsiteX33" fmla="*/ 5143500 w 7156938"/>
              <a:gd name="connsiteY33" fmla="*/ 1503485 h 4149970"/>
              <a:gd name="connsiteX34" fmla="*/ 5090746 w 7156938"/>
              <a:gd name="connsiteY34" fmla="*/ 1459523 h 4149970"/>
              <a:gd name="connsiteX35" fmla="*/ 4668715 w 7156938"/>
              <a:gd name="connsiteY35" fmla="*/ 1081454 h 4149970"/>
              <a:gd name="connsiteX36" fmla="*/ 3798277 w 7156938"/>
              <a:gd name="connsiteY36" fmla="*/ 378069 h 4149970"/>
              <a:gd name="connsiteX37" fmla="*/ 3481754 w 7156938"/>
              <a:gd name="connsiteY37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083777 w 7156938"/>
              <a:gd name="connsiteY6" fmla="*/ 1081454 h 4149970"/>
              <a:gd name="connsiteX7" fmla="*/ 1723292 w 7156938"/>
              <a:gd name="connsiteY7" fmla="*/ 1582616 h 4149970"/>
              <a:gd name="connsiteX8" fmla="*/ 1494693 w 7156938"/>
              <a:gd name="connsiteY8" fmla="*/ 2294793 h 4149970"/>
              <a:gd name="connsiteX9" fmla="*/ 1090246 w 7156938"/>
              <a:gd name="connsiteY9" fmla="*/ 3130062 h 4149970"/>
              <a:gd name="connsiteX10" fmla="*/ 800100 w 7156938"/>
              <a:gd name="connsiteY10" fmla="*/ 3666393 h 4149970"/>
              <a:gd name="connsiteX11" fmla="*/ 422031 w 7156938"/>
              <a:gd name="connsiteY11" fmla="*/ 3912577 h 4149970"/>
              <a:gd name="connsiteX12" fmla="*/ 325315 w 7156938"/>
              <a:gd name="connsiteY12" fmla="*/ 3938954 h 4149970"/>
              <a:gd name="connsiteX13" fmla="*/ 281354 w 7156938"/>
              <a:gd name="connsiteY13" fmla="*/ 3974123 h 4149970"/>
              <a:gd name="connsiteX14" fmla="*/ 254977 w 7156938"/>
              <a:gd name="connsiteY14" fmla="*/ 3982916 h 4149970"/>
              <a:gd name="connsiteX15" fmla="*/ 0 w 7156938"/>
              <a:gd name="connsiteY15" fmla="*/ 4141177 h 4149970"/>
              <a:gd name="connsiteX16" fmla="*/ 7156938 w 7156938"/>
              <a:gd name="connsiteY16" fmla="*/ 4149970 h 4149970"/>
              <a:gd name="connsiteX17" fmla="*/ 6778869 w 7156938"/>
              <a:gd name="connsiteY17" fmla="*/ 3719147 h 4149970"/>
              <a:gd name="connsiteX18" fmla="*/ 6444762 w 7156938"/>
              <a:gd name="connsiteY18" fmla="*/ 3604847 h 4149970"/>
              <a:gd name="connsiteX19" fmla="*/ 6348046 w 7156938"/>
              <a:gd name="connsiteY19" fmla="*/ 3560885 h 4149970"/>
              <a:gd name="connsiteX20" fmla="*/ 6321669 w 7156938"/>
              <a:gd name="connsiteY20" fmla="*/ 3552093 h 4149970"/>
              <a:gd name="connsiteX21" fmla="*/ 6163408 w 7156938"/>
              <a:gd name="connsiteY21" fmla="*/ 3341077 h 4149970"/>
              <a:gd name="connsiteX22" fmla="*/ 6137031 w 7156938"/>
              <a:gd name="connsiteY22" fmla="*/ 3261947 h 4149970"/>
              <a:gd name="connsiteX23" fmla="*/ 5917223 w 7156938"/>
              <a:gd name="connsiteY23" fmla="*/ 2453054 h 4149970"/>
              <a:gd name="connsiteX24" fmla="*/ 5882054 w 7156938"/>
              <a:gd name="connsiteY24" fmla="*/ 2233247 h 4149970"/>
              <a:gd name="connsiteX25" fmla="*/ 5873262 w 7156938"/>
              <a:gd name="connsiteY25" fmla="*/ 2189285 h 4149970"/>
              <a:gd name="connsiteX26" fmla="*/ 5750169 w 7156938"/>
              <a:gd name="connsiteY26" fmla="*/ 1881554 h 4149970"/>
              <a:gd name="connsiteX27" fmla="*/ 5635869 w 7156938"/>
              <a:gd name="connsiteY27" fmla="*/ 1784839 h 4149970"/>
              <a:gd name="connsiteX28" fmla="*/ 5600700 w 7156938"/>
              <a:gd name="connsiteY28" fmla="*/ 1767254 h 4149970"/>
              <a:gd name="connsiteX29" fmla="*/ 5574323 w 7156938"/>
              <a:gd name="connsiteY29" fmla="*/ 1749670 h 4149970"/>
              <a:gd name="connsiteX30" fmla="*/ 5547946 w 7156938"/>
              <a:gd name="connsiteY30" fmla="*/ 1740877 h 4149970"/>
              <a:gd name="connsiteX31" fmla="*/ 5275385 w 7156938"/>
              <a:gd name="connsiteY31" fmla="*/ 1582616 h 4149970"/>
              <a:gd name="connsiteX32" fmla="*/ 5143500 w 7156938"/>
              <a:gd name="connsiteY32" fmla="*/ 1503485 h 4149970"/>
              <a:gd name="connsiteX33" fmla="*/ 5090746 w 7156938"/>
              <a:gd name="connsiteY33" fmla="*/ 1459523 h 4149970"/>
              <a:gd name="connsiteX34" fmla="*/ 4668715 w 7156938"/>
              <a:gd name="connsiteY34" fmla="*/ 1081454 h 4149970"/>
              <a:gd name="connsiteX35" fmla="*/ 3798277 w 7156938"/>
              <a:gd name="connsiteY35" fmla="*/ 378069 h 4149970"/>
              <a:gd name="connsiteX36" fmla="*/ 3481754 w 7156938"/>
              <a:gd name="connsiteY36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672862 w 7156938"/>
              <a:gd name="connsiteY3" fmla="*/ 465993 h 4149970"/>
              <a:gd name="connsiteX4" fmla="*/ 2593731 w 7156938"/>
              <a:gd name="connsiteY4" fmla="*/ 518747 h 4149970"/>
              <a:gd name="connsiteX5" fmla="*/ 2417885 w 7156938"/>
              <a:gd name="connsiteY5" fmla="*/ 782516 h 4149970"/>
              <a:gd name="connsiteX6" fmla="*/ 2198077 w 7156938"/>
              <a:gd name="connsiteY6" fmla="*/ 1222131 h 4149970"/>
              <a:gd name="connsiteX7" fmla="*/ 1723292 w 7156938"/>
              <a:gd name="connsiteY7" fmla="*/ 1582616 h 4149970"/>
              <a:gd name="connsiteX8" fmla="*/ 1494693 w 7156938"/>
              <a:gd name="connsiteY8" fmla="*/ 2294793 h 4149970"/>
              <a:gd name="connsiteX9" fmla="*/ 1090246 w 7156938"/>
              <a:gd name="connsiteY9" fmla="*/ 3130062 h 4149970"/>
              <a:gd name="connsiteX10" fmla="*/ 800100 w 7156938"/>
              <a:gd name="connsiteY10" fmla="*/ 3666393 h 4149970"/>
              <a:gd name="connsiteX11" fmla="*/ 422031 w 7156938"/>
              <a:gd name="connsiteY11" fmla="*/ 3912577 h 4149970"/>
              <a:gd name="connsiteX12" fmla="*/ 325315 w 7156938"/>
              <a:gd name="connsiteY12" fmla="*/ 3938954 h 4149970"/>
              <a:gd name="connsiteX13" fmla="*/ 281354 w 7156938"/>
              <a:gd name="connsiteY13" fmla="*/ 3974123 h 4149970"/>
              <a:gd name="connsiteX14" fmla="*/ 254977 w 7156938"/>
              <a:gd name="connsiteY14" fmla="*/ 3982916 h 4149970"/>
              <a:gd name="connsiteX15" fmla="*/ 0 w 7156938"/>
              <a:gd name="connsiteY15" fmla="*/ 4141177 h 4149970"/>
              <a:gd name="connsiteX16" fmla="*/ 7156938 w 7156938"/>
              <a:gd name="connsiteY16" fmla="*/ 4149970 h 4149970"/>
              <a:gd name="connsiteX17" fmla="*/ 6778869 w 7156938"/>
              <a:gd name="connsiteY17" fmla="*/ 3719147 h 4149970"/>
              <a:gd name="connsiteX18" fmla="*/ 6444762 w 7156938"/>
              <a:gd name="connsiteY18" fmla="*/ 3604847 h 4149970"/>
              <a:gd name="connsiteX19" fmla="*/ 6348046 w 7156938"/>
              <a:gd name="connsiteY19" fmla="*/ 3560885 h 4149970"/>
              <a:gd name="connsiteX20" fmla="*/ 6321669 w 7156938"/>
              <a:gd name="connsiteY20" fmla="*/ 3552093 h 4149970"/>
              <a:gd name="connsiteX21" fmla="*/ 6163408 w 7156938"/>
              <a:gd name="connsiteY21" fmla="*/ 3341077 h 4149970"/>
              <a:gd name="connsiteX22" fmla="*/ 6137031 w 7156938"/>
              <a:gd name="connsiteY22" fmla="*/ 3261947 h 4149970"/>
              <a:gd name="connsiteX23" fmla="*/ 5917223 w 7156938"/>
              <a:gd name="connsiteY23" fmla="*/ 2453054 h 4149970"/>
              <a:gd name="connsiteX24" fmla="*/ 5882054 w 7156938"/>
              <a:gd name="connsiteY24" fmla="*/ 2233247 h 4149970"/>
              <a:gd name="connsiteX25" fmla="*/ 5873262 w 7156938"/>
              <a:gd name="connsiteY25" fmla="*/ 2189285 h 4149970"/>
              <a:gd name="connsiteX26" fmla="*/ 5750169 w 7156938"/>
              <a:gd name="connsiteY26" fmla="*/ 1881554 h 4149970"/>
              <a:gd name="connsiteX27" fmla="*/ 5635869 w 7156938"/>
              <a:gd name="connsiteY27" fmla="*/ 1784839 h 4149970"/>
              <a:gd name="connsiteX28" fmla="*/ 5600700 w 7156938"/>
              <a:gd name="connsiteY28" fmla="*/ 1767254 h 4149970"/>
              <a:gd name="connsiteX29" fmla="*/ 5574323 w 7156938"/>
              <a:gd name="connsiteY29" fmla="*/ 1749670 h 4149970"/>
              <a:gd name="connsiteX30" fmla="*/ 5547946 w 7156938"/>
              <a:gd name="connsiteY30" fmla="*/ 1740877 h 4149970"/>
              <a:gd name="connsiteX31" fmla="*/ 5275385 w 7156938"/>
              <a:gd name="connsiteY31" fmla="*/ 1582616 h 4149970"/>
              <a:gd name="connsiteX32" fmla="*/ 5143500 w 7156938"/>
              <a:gd name="connsiteY32" fmla="*/ 1503485 h 4149970"/>
              <a:gd name="connsiteX33" fmla="*/ 5090746 w 7156938"/>
              <a:gd name="connsiteY33" fmla="*/ 1459523 h 4149970"/>
              <a:gd name="connsiteX34" fmla="*/ 4668715 w 7156938"/>
              <a:gd name="connsiteY34" fmla="*/ 1081454 h 4149970"/>
              <a:gd name="connsiteX35" fmla="*/ 3798277 w 7156938"/>
              <a:gd name="connsiteY35" fmla="*/ 378069 h 4149970"/>
              <a:gd name="connsiteX36" fmla="*/ 3481754 w 7156938"/>
              <a:gd name="connsiteY36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822331 w 7156938"/>
              <a:gd name="connsiteY2" fmla="*/ 386861 h 4149970"/>
              <a:gd name="connsiteX3" fmla="*/ 2593731 w 7156938"/>
              <a:gd name="connsiteY3" fmla="*/ 518747 h 4149970"/>
              <a:gd name="connsiteX4" fmla="*/ 2417885 w 7156938"/>
              <a:gd name="connsiteY4" fmla="*/ 782516 h 4149970"/>
              <a:gd name="connsiteX5" fmla="*/ 2198077 w 7156938"/>
              <a:gd name="connsiteY5" fmla="*/ 1222131 h 4149970"/>
              <a:gd name="connsiteX6" fmla="*/ 1723292 w 7156938"/>
              <a:gd name="connsiteY6" fmla="*/ 1582616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635869 w 7156938"/>
              <a:gd name="connsiteY26" fmla="*/ 1784839 h 4149970"/>
              <a:gd name="connsiteX27" fmla="*/ 5600700 w 7156938"/>
              <a:gd name="connsiteY27" fmla="*/ 1767254 h 4149970"/>
              <a:gd name="connsiteX28" fmla="*/ 5574323 w 7156938"/>
              <a:gd name="connsiteY28" fmla="*/ 1749670 h 4149970"/>
              <a:gd name="connsiteX29" fmla="*/ 5547946 w 7156938"/>
              <a:gd name="connsiteY29" fmla="*/ 1740877 h 4149970"/>
              <a:gd name="connsiteX30" fmla="*/ 5275385 w 7156938"/>
              <a:gd name="connsiteY30" fmla="*/ 1582616 h 4149970"/>
              <a:gd name="connsiteX31" fmla="*/ 5143500 w 7156938"/>
              <a:gd name="connsiteY31" fmla="*/ 1503485 h 4149970"/>
              <a:gd name="connsiteX32" fmla="*/ 5090746 w 7156938"/>
              <a:gd name="connsiteY32" fmla="*/ 1459523 h 4149970"/>
              <a:gd name="connsiteX33" fmla="*/ 4668715 w 7156938"/>
              <a:gd name="connsiteY33" fmla="*/ 1081454 h 4149970"/>
              <a:gd name="connsiteX34" fmla="*/ 3798277 w 7156938"/>
              <a:gd name="connsiteY34" fmla="*/ 378069 h 4149970"/>
              <a:gd name="connsiteX35" fmla="*/ 3481754 w 7156938"/>
              <a:gd name="connsiteY35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593731 w 7156938"/>
              <a:gd name="connsiteY3" fmla="*/ 518747 h 4149970"/>
              <a:gd name="connsiteX4" fmla="*/ 2417885 w 7156938"/>
              <a:gd name="connsiteY4" fmla="*/ 782516 h 4149970"/>
              <a:gd name="connsiteX5" fmla="*/ 2198077 w 7156938"/>
              <a:gd name="connsiteY5" fmla="*/ 1222131 h 4149970"/>
              <a:gd name="connsiteX6" fmla="*/ 1723292 w 7156938"/>
              <a:gd name="connsiteY6" fmla="*/ 1582616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635869 w 7156938"/>
              <a:gd name="connsiteY26" fmla="*/ 1784839 h 4149970"/>
              <a:gd name="connsiteX27" fmla="*/ 5600700 w 7156938"/>
              <a:gd name="connsiteY27" fmla="*/ 1767254 h 4149970"/>
              <a:gd name="connsiteX28" fmla="*/ 5574323 w 7156938"/>
              <a:gd name="connsiteY28" fmla="*/ 1749670 h 4149970"/>
              <a:gd name="connsiteX29" fmla="*/ 5547946 w 7156938"/>
              <a:gd name="connsiteY29" fmla="*/ 1740877 h 4149970"/>
              <a:gd name="connsiteX30" fmla="*/ 5275385 w 7156938"/>
              <a:gd name="connsiteY30" fmla="*/ 1582616 h 4149970"/>
              <a:gd name="connsiteX31" fmla="*/ 5143500 w 7156938"/>
              <a:gd name="connsiteY31" fmla="*/ 1503485 h 4149970"/>
              <a:gd name="connsiteX32" fmla="*/ 5090746 w 7156938"/>
              <a:gd name="connsiteY32" fmla="*/ 1459523 h 4149970"/>
              <a:gd name="connsiteX33" fmla="*/ 4668715 w 7156938"/>
              <a:gd name="connsiteY33" fmla="*/ 1081454 h 4149970"/>
              <a:gd name="connsiteX34" fmla="*/ 3798277 w 7156938"/>
              <a:gd name="connsiteY34" fmla="*/ 378069 h 4149970"/>
              <a:gd name="connsiteX35" fmla="*/ 3481754 w 7156938"/>
              <a:gd name="connsiteY35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690447 w 7156938"/>
              <a:gd name="connsiteY3" fmla="*/ 712177 h 4149970"/>
              <a:gd name="connsiteX4" fmla="*/ 2417885 w 7156938"/>
              <a:gd name="connsiteY4" fmla="*/ 782516 h 4149970"/>
              <a:gd name="connsiteX5" fmla="*/ 2198077 w 7156938"/>
              <a:gd name="connsiteY5" fmla="*/ 1222131 h 4149970"/>
              <a:gd name="connsiteX6" fmla="*/ 1723292 w 7156938"/>
              <a:gd name="connsiteY6" fmla="*/ 1582616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635869 w 7156938"/>
              <a:gd name="connsiteY26" fmla="*/ 1784839 h 4149970"/>
              <a:gd name="connsiteX27" fmla="*/ 5600700 w 7156938"/>
              <a:gd name="connsiteY27" fmla="*/ 1767254 h 4149970"/>
              <a:gd name="connsiteX28" fmla="*/ 5574323 w 7156938"/>
              <a:gd name="connsiteY28" fmla="*/ 1749670 h 4149970"/>
              <a:gd name="connsiteX29" fmla="*/ 5547946 w 7156938"/>
              <a:gd name="connsiteY29" fmla="*/ 1740877 h 4149970"/>
              <a:gd name="connsiteX30" fmla="*/ 5275385 w 7156938"/>
              <a:gd name="connsiteY30" fmla="*/ 1582616 h 4149970"/>
              <a:gd name="connsiteX31" fmla="*/ 5143500 w 7156938"/>
              <a:gd name="connsiteY31" fmla="*/ 1503485 h 4149970"/>
              <a:gd name="connsiteX32" fmla="*/ 5090746 w 7156938"/>
              <a:gd name="connsiteY32" fmla="*/ 1459523 h 4149970"/>
              <a:gd name="connsiteX33" fmla="*/ 4668715 w 7156938"/>
              <a:gd name="connsiteY33" fmla="*/ 1081454 h 4149970"/>
              <a:gd name="connsiteX34" fmla="*/ 3798277 w 7156938"/>
              <a:gd name="connsiteY34" fmla="*/ 378069 h 4149970"/>
              <a:gd name="connsiteX35" fmla="*/ 3481754 w 7156938"/>
              <a:gd name="connsiteY35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690447 w 7156938"/>
              <a:gd name="connsiteY3" fmla="*/ 712177 h 4149970"/>
              <a:gd name="connsiteX4" fmla="*/ 2417885 w 7156938"/>
              <a:gd name="connsiteY4" fmla="*/ 782516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635869 w 7156938"/>
              <a:gd name="connsiteY26" fmla="*/ 1784839 h 4149970"/>
              <a:gd name="connsiteX27" fmla="*/ 5600700 w 7156938"/>
              <a:gd name="connsiteY27" fmla="*/ 1767254 h 4149970"/>
              <a:gd name="connsiteX28" fmla="*/ 5574323 w 7156938"/>
              <a:gd name="connsiteY28" fmla="*/ 1749670 h 4149970"/>
              <a:gd name="connsiteX29" fmla="*/ 5547946 w 7156938"/>
              <a:gd name="connsiteY29" fmla="*/ 1740877 h 4149970"/>
              <a:gd name="connsiteX30" fmla="*/ 5275385 w 7156938"/>
              <a:gd name="connsiteY30" fmla="*/ 1582616 h 4149970"/>
              <a:gd name="connsiteX31" fmla="*/ 5143500 w 7156938"/>
              <a:gd name="connsiteY31" fmla="*/ 1503485 h 4149970"/>
              <a:gd name="connsiteX32" fmla="*/ 5090746 w 7156938"/>
              <a:gd name="connsiteY32" fmla="*/ 1459523 h 4149970"/>
              <a:gd name="connsiteX33" fmla="*/ 4668715 w 7156938"/>
              <a:gd name="connsiteY33" fmla="*/ 1081454 h 4149970"/>
              <a:gd name="connsiteX34" fmla="*/ 3798277 w 7156938"/>
              <a:gd name="connsiteY34" fmla="*/ 378069 h 4149970"/>
              <a:gd name="connsiteX35" fmla="*/ 3481754 w 7156938"/>
              <a:gd name="connsiteY35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417885 w 7156938"/>
              <a:gd name="connsiteY4" fmla="*/ 782516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635869 w 7156938"/>
              <a:gd name="connsiteY26" fmla="*/ 1784839 h 4149970"/>
              <a:gd name="connsiteX27" fmla="*/ 5600700 w 7156938"/>
              <a:gd name="connsiteY27" fmla="*/ 1767254 h 4149970"/>
              <a:gd name="connsiteX28" fmla="*/ 5574323 w 7156938"/>
              <a:gd name="connsiteY28" fmla="*/ 1749670 h 4149970"/>
              <a:gd name="connsiteX29" fmla="*/ 5547946 w 7156938"/>
              <a:gd name="connsiteY29" fmla="*/ 1740877 h 4149970"/>
              <a:gd name="connsiteX30" fmla="*/ 5275385 w 7156938"/>
              <a:gd name="connsiteY30" fmla="*/ 1582616 h 4149970"/>
              <a:gd name="connsiteX31" fmla="*/ 5143500 w 7156938"/>
              <a:gd name="connsiteY31" fmla="*/ 1503485 h 4149970"/>
              <a:gd name="connsiteX32" fmla="*/ 5090746 w 7156938"/>
              <a:gd name="connsiteY32" fmla="*/ 1459523 h 4149970"/>
              <a:gd name="connsiteX33" fmla="*/ 4668715 w 7156938"/>
              <a:gd name="connsiteY33" fmla="*/ 1081454 h 4149970"/>
              <a:gd name="connsiteX34" fmla="*/ 3798277 w 7156938"/>
              <a:gd name="connsiteY34" fmla="*/ 378069 h 4149970"/>
              <a:gd name="connsiteX35" fmla="*/ 3481754 w 7156938"/>
              <a:gd name="connsiteY35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635869 w 7156938"/>
              <a:gd name="connsiteY26" fmla="*/ 1784839 h 4149970"/>
              <a:gd name="connsiteX27" fmla="*/ 5600700 w 7156938"/>
              <a:gd name="connsiteY27" fmla="*/ 1767254 h 4149970"/>
              <a:gd name="connsiteX28" fmla="*/ 5574323 w 7156938"/>
              <a:gd name="connsiteY28" fmla="*/ 1749670 h 4149970"/>
              <a:gd name="connsiteX29" fmla="*/ 5547946 w 7156938"/>
              <a:gd name="connsiteY29" fmla="*/ 1740877 h 4149970"/>
              <a:gd name="connsiteX30" fmla="*/ 5275385 w 7156938"/>
              <a:gd name="connsiteY30" fmla="*/ 1582616 h 4149970"/>
              <a:gd name="connsiteX31" fmla="*/ 5143500 w 7156938"/>
              <a:gd name="connsiteY31" fmla="*/ 1503485 h 4149970"/>
              <a:gd name="connsiteX32" fmla="*/ 5090746 w 7156938"/>
              <a:gd name="connsiteY32" fmla="*/ 1459523 h 4149970"/>
              <a:gd name="connsiteX33" fmla="*/ 4668715 w 7156938"/>
              <a:gd name="connsiteY33" fmla="*/ 1081454 h 4149970"/>
              <a:gd name="connsiteX34" fmla="*/ 3798277 w 7156938"/>
              <a:gd name="connsiteY34" fmla="*/ 378069 h 4149970"/>
              <a:gd name="connsiteX35" fmla="*/ 3481754 w 7156938"/>
              <a:gd name="connsiteY35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635869 w 7156938"/>
              <a:gd name="connsiteY26" fmla="*/ 1784839 h 4149970"/>
              <a:gd name="connsiteX27" fmla="*/ 5574323 w 7156938"/>
              <a:gd name="connsiteY27" fmla="*/ 1749670 h 4149970"/>
              <a:gd name="connsiteX28" fmla="*/ 5547946 w 7156938"/>
              <a:gd name="connsiteY28" fmla="*/ 1740877 h 4149970"/>
              <a:gd name="connsiteX29" fmla="*/ 5275385 w 7156938"/>
              <a:gd name="connsiteY29" fmla="*/ 1582616 h 4149970"/>
              <a:gd name="connsiteX30" fmla="*/ 5143500 w 7156938"/>
              <a:gd name="connsiteY30" fmla="*/ 1503485 h 4149970"/>
              <a:gd name="connsiteX31" fmla="*/ 5090746 w 7156938"/>
              <a:gd name="connsiteY31" fmla="*/ 1459523 h 4149970"/>
              <a:gd name="connsiteX32" fmla="*/ 4668715 w 7156938"/>
              <a:gd name="connsiteY32" fmla="*/ 1081454 h 4149970"/>
              <a:gd name="connsiteX33" fmla="*/ 3798277 w 7156938"/>
              <a:gd name="connsiteY33" fmla="*/ 378069 h 4149970"/>
              <a:gd name="connsiteX34" fmla="*/ 3481754 w 7156938"/>
              <a:gd name="connsiteY34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574323 w 7156938"/>
              <a:gd name="connsiteY26" fmla="*/ 1749670 h 4149970"/>
              <a:gd name="connsiteX27" fmla="*/ 5547946 w 7156938"/>
              <a:gd name="connsiteY27" fmla="*/ 1740877 h 4149970"/>
              <a:gd name="connsiteX28" fmla="*/ 5275385 w 7156938"/>
              <a:gd name="connsiteY28" fmla="*/ 1582616 h 4149970"/>
              <a:gd name="connsiteX29" fmla="*/ 5143500 w 7156938"/>
              <a:gd name="connsiteY29" fmla="*/ 1503485 h 4149970"/>
              <a:gd name="connsiteX30" fmla="*/ 5090746 w 7156938"/>
              <a:gd name="connsiteY30" fmla="*/ 1459523 h 4149970"/>
              <a:gd name="connsiteX31" fmla="*/ 4668715 w 7156938"/>
              <a:gd name="connsiteY31" fmla="*/ 1081454 h 4149970"/>
              <a:gd name="connsiteX32" fmla="*/ 3798277 w 7156938"/>
              <a:gd name="connsiteY32" fmla="*/ 378069 h 4149970"/>
              <a:gd name="connsiteX33" fmla="*/ 3481754 w 7156938"/>
              <a:gd name="connsiteY33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547946 w 7156938"/>
              <a:gd name="connsiteY26" fmla="*/ 1740877 h 4149970"/>
              <a:gd name="connsiteX27" fmla="*/ 5275385 w 7156938"/>
              <a:gd name="connsiteY27" fmla="*/ 1582616 h 4149970"/>
              <a:gd name="connsiteX28" fmla="*/ 5143500 w 7156938"/>
              <a:gd name="connsiteY28" fmla="*/ 1503485 h 4149970"/>
              <a:gd name="connsiteX29" fmla="*/ 5090746 w 7156938"/>
              <a:gd name="connsiteY29" fmla="*/ 1459523 h 4149970"/>
              <a:gd name="connsiteX30" fmla="*/ 4668715 w 7156938"/>
              <a:gd name="connsiteY30" fmla="*/ 1081454 h 4149970"/>
              <a:gd name="connsiteX31" fmla="*/ 3798277 w 7156938"/>
              <a:gd name="connsiteY31" fmla="*/ 378069 h 4149970"/>
              <a:gd name="connsiteX32" fmla="*/ 3481754 w 7156938"/>
              <a:gd name="connsiteY32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275385 w 7156938"/>
              <a:gd name="connsiteY26" fmla="*/ 1582616 h 4149970"/>
              <a:gd name="connsiteX27" fmla="*/ 5143500 w 7156938"/>
              <a:gd name="connsiteY27" fmla="*/ 1503485 h 4149970"/>
              <a:gd name="connsiteX28" fmla="*/ 5090746 w 7156938"/>
              <a:gd name="connsiteY28" fmla="*/ 1459523 h 4149970"/>
              <a:gd name="connsiteX29" fmla="*/ 4668715 w 7156938"/>
              <a:gd name="connsiteY29" fmla="*/ 1081454 h 4149970"/>
              <a:gd name="connsiteX30" fmla="*/ 3798277 w 7156938"/>
              <a:gd name="connsiteY30" fmla="*/ 378069 h 4149970"/>
              <a:gd name="connsiteX31" fmla="*/ 3481754 w 7156938"/>
              <a:gd name="connsiteY31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873262 w 7156938"/>
              <a:gd name="connsiteY24" fmla="*/ 2189285 h 4149970"/>
              <a:gd name="connsiteX25" fmla="*/ 5750169 w 7156938"/>
              <a:gd name="connsiteY25" fmla="*/ 1881554 h 4149970"/>
              <a:gd name="connsiteX26" fmla="*/ 5275385 w 7156938"/>
              <a:gd name="connsiteY26" fmla="*/ 1582616 h 4149970"/>
              <a:gd name="connsiteX27" fmla="*/ 5090746 w 7156938"/>
              <a:gd name="connsiteY27" fmla="*/ 1459523 h 4149970"/>
              <a:gd name="connsiteX28" fmla="*/ 4668715 w 7156938"/>
              <a:gd name="connsiteY28" fmla="*/ 1081454 h 4149970"/>
              <a:gd name="connsiteX29" fmla="*/ 3798277 w 7156938"/>
              <a:gd name="connsiteY29" fmla="*/ 378069 h 4149970"/>
              <a:gd name="connsiteX30" fmla="*/ 3481754 w 7156938"/>
              <a:gd name="connsiteY30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750169 w 7156938"/>
              <a:gd name="connsiteY24" fmla="*/ 1881554 h 4149970"/>
              <a:gd name="connsiteX25" fmla="*/ 5275385 w 7156938"/>
              <a:gd name="connsiteY25" fmla="*/ 1582616 h 4149970"/>
              <a:gd name="connsiteX26" fmla="*/ 5090746 w 7156938"/>
              <a:gd name="connsiteY26" fmla="*/ 1459523 h 4149970"/>
              <a:gd name="connsiteX27" fmla="*/ 4668715 w 7156938"/>
              <a:gd name="connsiteY27" fmla="*/ 1081454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750169 w 7156938"/>
              <a:gd name="connsiteY24" fmla="*/ 1881554 h 4149970"/>
              <a:gd name="connsiteX25" fmla="*/ 5231424 w 7156938"/>
              <a:gd name="connsiteY25" fmla="*/ 1776047 h 4149970"/>
              <a:gd name="connsiteX26" fmla="*/ 5090746 w 7156938"/>
              <a:gd name="connsiteY26" fmla="*/ 1459523 h 4149970"/>
              <a:gd name="connsiteX27" fmla="*/ 4668715 w 7156938"/>
              <a:gd name="connsiteY27" fmla="*/ 1081454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750169 w 7156938"/>
              <a:gd name="connsiteY24" fmla="*/ 1881554 h 4149970"/>
              <a:gd name="connsiteX25" fmla="*/ 5231424 w 7156938"/>
              <a:gd name="connsiteY25" fmla="*/ 1776047 h 4149970"/>
              <a:gd name="connsiteX26" fmla="*/ 4958861 w 7156938"/>
              <a:gd name="connsiteY26" fmla="*/ 1529862 h 4149970"/>
              <a:gd name="connsiteX27" fmla="*/ 4668715 w 7156938"/>
              <a:gd name="connsiteY27" fmla="*/ 1081454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750169 w 7156938"/>
              <a:gd name="connsiteY24" fmla="*/ 1881554 h 4149970"/>
              <a:gd name="connsiteX25" fmla="*/ 5231424 w 7156938"/>
              <a:gd name="connsiteY25" fmla="*/ 1776047 h 4149970"/>
              <a:gd name="connsiteX26" fmla="*/ 4958861 w 7156938"/>
              <a:gd name="connsiteY26" fmla="*/ 1529862 h 4149970"/>
              <a:gd name="connsiteX27" fmla="*/ 4528038 w 7156938"/>
              <a:gd name="connsiteY27" fmla="*/ 1090246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882054 w 7156938"/>
              <a:gd name="connsiteY23" fmla="*/ 2233247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4958861 w 7156938"/>
              <a:gd name="connsiteY26" fmla="*/ 1529862 h 4149970"/>
              <a:gd name="connsiteX27" fmla="*/ 4528038 w 7156938"/>
              <a:gd name="connsiteY27" fmla="*/ 1090246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17223 w 7156938"/>
              <a:gd name="connsiteY22" fmla="*/ 2453054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4958861 w 7156938"/>
              <a:gd name="connsiteY26" fmla="*/ 1529862 h 4149970"/>
              <a:gd name="connsiteX27" fmla="*/ 4528038 w 7156938"/>
              <a:gd name="connsiteY27" fmla="*/ 1090246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882054 w 7156938"/>
              <a:gd name="connsiteY22" fmla="*/ 2787161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4958861 w 7156938"/>
              <a:gd name="connsiteY26" fmla="*/ 1529862 h 4149970"/>
              <a:gd name="connsiteX27" fmla="*/ 4528038 w 7156938"/>
              <a:gd name="connsiteY27" fmla="*/ 1090246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882054 w 7156938"/>
              <a:gd name="connsiteY22" fmla="*/ 2787161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4958861 w 7156938"/>
              <a:gd name="connsiteY26" fmla="*/ 1529862 h 4149970"/>
              <a:gd name="connsiteX27" fmla="*/ 4528038 w 7156938"/>
              <a:gd name="connsiteY27" fmla="*/ 1178169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882054 w 7156938"/>
              <a:gd name="connsiteY22" fmla="*/ 2787161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5011615 w 7156938"/>
              <a:gd name="connsiteY26" fmla="*/ 1503485 h 4149970"/>
              <a:gd name="connsiteX27" fmla="*/ 4528038 w 7156938"/>
              <a:gd name="connsiteY27" fmla="*/ 1178169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882054 w 7156938"/>
              <a:gd name="connsiteY22" fmla="*/ 2787161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5029199 w 7156938"/>
              <a:gd name="connsiteY26" fmla="*/ 1450731 h 4149970"/>
              <a:gd name="connsiteX27" fmla="*/ 4528038 w 7156938"/>
              <a:gd name="connsiteY27" fmla="*/ 1178169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882054 w 7156938"/>
              <a:gd name="connsiteY22" fmla="*/ 2787161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5029199 w 7156938"/>
              <a:gd name="connsiteY26" fmla="*/ 1450731 h 4149970"/>
              <a:gd name="connsiteX27" fmla="*/ 4510453 w 7156938"/>
              <a:gd name="connsiteY27" fmla="*/ 1011115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882054 w 7156938"/>
              <a:gd name="connsiteY22" fmla="*/ 2787161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4844561 w 7156938"/>
              <a:gd name="connsiteY26" fmla="*/ 1213339 h 4149970"/>
              <a:gd name="connsiteX27" fmla="*/ 4510453 w 7156938"/>
              <a:gd name="connsiteY27" fmla="*/ 1011115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69977 w 7156938"/>
              <a:gd name="connsiteY22" fmla="*/ 2804745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4844561 w 7156938"/>
              <a:gd name="connsiteY26" fmla="*/ 1213339 h 4149970"/>
              <a:gd name="connsiteX27" fmla="*/ 4510453 w 7156938"/>
              <a:gd name="connsiteY27" fmla="*/ 1011115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969977 w 7156938"/>
              <a:gd name="connsiteY22" fmla="*/ 2804745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4844561 w 7156938"/>
              <a:gd name="connsiteY26" fmla="*/ 1213339 h 4149970"/>
              <a:gd name="connsiteX27" fmla="*/ 4510453 w 7156938"/>
              <a:gd name="connsiteY27" fmla="*/ 1011115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63408 w 7156938"/>
              <a:gd name="connsiteY20" fmla="*/ 3341077 h 4149970"/>
              <a:gd name="connsiteX21" fmla="*/ 6137031 w 7156938"/>
              <a:gd name="connsiteY21" fmla="*/ 3261947 h 4149970"/>
              <a:gd name="connsiteX22" fmla="*/ 5838092 w 7156938"/>
              <a:gd name="connsiteY22" fmla="*/ 2910253 h 4149970"/>
              <a:gd name="connsiteX23" fmla="*/ 5679831 w 7156938"/>
              <a:gd name="connsiteY23" fmla="*/ 2409093 h 4149970"/>
              <a:gd name="connsiteX24" fmla="*/ 5512777 w 7156938"/>
              <a:gd name="connsiteY24" fmla="*/ 2171700 h 4149970"/>
              <a:gd name="connsiteX25" fmla="*/ 5231424 w 7156938"/>
              <a:gd name="connsiteY25" fmla="*/ 1776047 h 4149970"/>
              <a:gd name="connsiteX26" fmla="*/ 4844561 w 7156938"/>
              <a:gd name="connsiteY26" fmla="*/ 1213339 h 4149970"/>
              <a:gd name="connsiteX27" fmla="*/ 4510453 w 7156938"/>
              <a:gd name="connsiteY27" fmla="*/ 1011115 h 4149970"/>
              <a:gd name="connsiteX28" fmla="*/ 3798277 w 7156938"/>
              <a:gd name="connsiteY28" fmla="*/ 378069 h 4149970"/>
              <a:gd name="connsiteX29" fmla="*/ 3481754 w 7156938"/>
              <a:gd name="connsiteY29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94693 w 7156938"/>
              <a:gd name="connsiteY7" fmla="*/ 2294793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591409 w 7156938"/>
              <a:gd name="connsiteY7" fmla="*/ 2347547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591409 w 7156938"/>
              <a:gd name="connsiteY7" fmla="*/ 2347547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784838 w 7156938"/>
              <a:gd name="connsiteY6" fmla="*/ 1679332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198077 w 7156938"/>
              <a:gd name="connsiteY5" fmla="*/ 1222131 h 4149970"/>
              <a:gd name="connsiteX6" fmla="*/ 1863969 w 7156938"/>
              <a:gd name="connsiteY6" fmla="*/ 1688124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760785 w 7156938"/>
              <a:gd name="connsiteY3" fmla="*/ 764931 h 4149970"/>
              <a:gd name="connsiteX4" fmla="*/ 2514601 w 7156938"/>
              <a:gd name="connsiteY4" fmla="*/ 984739 h 4149970"/>
              <a:gd name="connsiteX5" fmla="*/ 2347546 w 7156938"/>
              <a:gd name="connsiteY5" fmla="*/ 1230923 h 4149970"/>
              <a:gd name="connsiteX6" fmla="*/ 1863969 w 7156938"/>
              <a:gd name="connsiteY6" fmla="*/ 1688124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2963008 w 7156938"/>
              <a:gd name="connsiteY2" fmla="*/ 536330 h 4149970"/>
              <a:gd name="connsiteX3" fmla="*/ 2831124 w 7156938"/>
              <a:gd name="connsiteY3" fmla="*/ 782515 h 4149970"/>
              <a:gd name="connsiteX4" fmla="*/ 2514601 w 7156938"/>
              <a:gd name="connsiteY4" fmla="*/ 984739 h 4149970"/>
              <a:gd name="connsiteX5" fmla="*/ 2347546 w 7156938"/>
              <a:gd name="connsiteY5" fmla="*/ 1230923 h 4149970"/>
              <a:gd name="connsiteX6" fmla="*/ 1863969 w 7156938"/>
              <a:gd name="connsiteY6" fmla="*/ 1688124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38854 w 7156938"/>
              <a:gd name="connsiteY1" fmla="*/ 211016 h 4149970"/>
              <a:gd name="connsiteX2" fmla="*/ 3042138 w 7156938"/>
              <a:gd name="connsiteY2" fmla="*/ 527538 h 4149970"/>
              <a:gd name="connsiteX3" fmla="*/ 2831124 w 7156938"/>
              <a:gd name="connsiteY3" fmla="*/ 782515 h 4149970"/>
              <a:gd name="connsiteX4" fmla="*/ 2514601 w 7156938"/>
              <a:gd name="connsiteY4" fmla="*/ 984739 h 4149970"/>
              <a:gd name="connsiteX5" fmla="*/ 2347546 w 7156938"/>
              <a:gd name="connsiteY5" fmla="*/ 1230923 h 4149970"/>
              <a:gd name="connsiteX6" fmla="*/ 1863969 w 7156938"/>
              <a:gd name="connsiteY6" fmla="*/ 1688124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244362 w 7156938"/>
              <a:gd name="connsiteY1" fmla="*/ 254978 h 4149970"/>
              <a:gd name="connsiteX2" fmla="*/ 3042138 w 7156938"/>
              <a:gd name="connsiteY2" fmla="*/ 527538 h 4149970"/>
              <a:gd name="connsiteX3" fmla="*/ 2831124 w 7156938"/>
              <a:gd name="connsiteY3" fmla="*/ 782515 h 4149970"/>
              <a:gd name="connsiteX4" fmla="*/ 2514601 w 7156938"/>
              <a:gd name="connsiteY4" fmla="*/ 984739 h 4149970"/>
              <a:gd name="connsiteX5" fmla="*/ 2347546 w 7156938"/>
              <a:gd name="connsiteY5" fmla="*/ 1230923 h 4149970"/>
              <a:gd name="connsiteX6" fmla="*/ 1863969 w 7156938"/>
              <a:gd name="connsiteY6" fmla="*/ 1688124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47647 w 7156938"/>
              <a:gd name="connsiteY1" fmla="*/ 140678 h 4149970"/>
              <a:gd name="connsiteX2" fmla="*/ 3042138 w 7156938"/>
              <a:gd name="connsiteY2" fmla="*/ 527538 h 4149970"/>
              <a:gd name="connsiteX3" fmla="*/ 2831124 w 7156938"/>
              <a:gd name="connsiteY3" fmla="*/ 782515 h 4149970"/>
              <a:gd name="connsiteX4" fmla="*/ 2514601 w 7156938"/>
              <a:gd name="connsiteY4" fmla="*/ 984739 h 4149970"/>
              <a:gd name="connsiteX5" fmla="*/ 2347546 w 7156938"/>
              <a:gd name="connsiteY5" fmla="*/ 1230923 h 4149970"/>
              <a:gd name="connsiteX6" fmla="*/ 1863969 w 7156938"/>
              <a:gd name="connsiteY6" fmla="*/ 1688124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47647 w 7156938"/>
              <a:gd name="connsiteY1" fmla="*/ 140678 h 4149970"/>
              <a:gd name="connsiteX2" fmla="*/ 2954215 w 7156938"/>
              <a:gd name="connsiteY2" fmla="*/ 518746 h 4149970"/>
              <a:gd name="connsiteX3" fmla="*/ 2831124 w 7156938"/>
              <a:gd name="connsiteY3" fmla="*/ 782515 h 4149970"/>
              <a:gd name="connsiteX4" fmla="*/ 2514601 w 7156938"/>
              <a:gd name="connsiteY4" fmla="*/ 984739 h 4149970"/>
              <a:gd name="connsiteX5" fmla="*/ 2347546 w 7156938"/>
              <a:gd name="connsiteY5" fmla="*/ 1230923 h 4149970"/>
              <a:gd name="connsiteX6" fmla="*/ 1863969 w 7156938"/>
              <a:gd name="connsiteY6" fmla="*/ 1688124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47647 w 7156938"/>
              <a:gd name="connsiteY1" fmla="*/ 140678 h 4149970"/>
              <a:gd name="connsiteX2" fmla="*/ 2954215 w 7156938"/>
              <a:gd name="connsiteY2" fmla="*/ 518746 h 4149970"/>
              <a:gd name="connsiteX3" fmla="*/ 2787163 w 7156938"/>
              <a:gd name="connsiteY3" fmla="*/ 756138 h 4149970"/>
              <a:gd name="connsiteX4" fmla="*/ 2514601 w 7156938"/>
              <a:gd name="connsiteY4" fmla="*/ 984739 h 4149970"/>
              <a:gd name="connsiteX5" fmla="*/ 2347546 w 7156938"/>
              <a:gd name="connsiteY5" fmla="*/ 1230923 h 4149970"/>
              <a:gd name="connsiteX6" fmla="*/ 1863969 w 7156938"/>
              <a:gd name="connsiteY6" fmla="*/ 1688124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422031 w 7156938"/>
              <a:gd name="connsiteY10" fmla="*/ 3912577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  <a:gd name="connsiteX0" fmla="*/ 3481754 w 7156938"/>
              <a:gd name="connsiteY0" fmla="*/ 0 h 4149970"/>
              <a:gd name="connsiteX1" fmla="*/ 3147647 w 7156938"/>
              <a:gd name="connsiteY1" fmla="*/ 140678 h 4149970"/>
              <a:gd name="connsiteX2" fmla="*/ 2954215 w 7156938"/>
              <a:gd name="connsiteY2" fmla="*/ 518746 h 4149970"/>
              <a:gd name="connsiteX3" fmla="*/ 2787163 w 7156938"/>
              <a:gd name="connsiteY3" fmla="*/ 756138 h 4149970"/>
              <a:gd name="connsiteX4" fmla="*/ 2514601 w 7156938"/>
              <a:gd name="connsiteY4" fmla="*/ 984739 h 4149970"/>
              <a:gd name="connsiteX5" fmla="*/ 2347546 w 7156938"/>
              <a:gd name="connsiteY5" fmla="*/ 1230923 h 4149970"/>
              <a:gd name="connsiteX6" fmla="*/ 1863969 w 7156938"/>
              <a:gd name="connsiteY6" fmla="*/ 1688124 h 4149970"/>
              <a:gd name="connsiteX7" fmla="*/ 1468317 w 7156938"/>
              <a:gd name="connsiteY7" fmla="*/ 2391509 h 4149970"/>
              <a:gd name="connsiteX8" fmla="*/ 1090246 w 7156938"/>
              <a:gd name="connsiteY8" fmla="*/ 3130062 h 4149970"/>
              <a:gd name="connsiteX9" fmla="*/ 800100 w 7156938"/>
              <a:gd name="connsiteY9" fmla="*/ 3666393 h 4149970"/>
              <a:gd name="connsiteX10" fmla="*/ 509954 w 7156938"/>
              <a:gd name="connsiteY10" fmla="*/ 3851031 h 4149970"/>
              <a:gd name="connsiteX11" fmla="*/ 325315 w 7156938"/>
              <a:gd name="connsiteY11" fmla="*/ 3938954 h 4149970"/>
              <a:gd name="connsiteX12" fmla="*/ 281354 w 7156938"/>
              <a:gd name="connsiteY12" fmla="*/ 3974123 h 4149970"/>
              <a:gd name="connsiteX13" fmla="*/ 254977 w 7156938"/>
              <a:gd name="connsiteY13" fmla="*/ 3982916 h 4149970"/>
              <a:gd name="connsiteX14" fmla="*/ 0 w 7156938"/>
              <a:gd name="connsiteY14" fmla="*/ 4141177 h 4149970"/>
              <a:gd name="connsiteX15" fmla="*/ 7156938 w 7156938"/>
              <a:gd name="connsiteY15" fmla="*/ 4149970 h 4149970"/>
              <a:gd name="connsiteX16" fmla="*/ 6778869 w 7156938"/>
              <a:gd name="connsiteY16" fmla="*/ 3719147 h 4149970"/>
              <a:gd name="connsiteX17" fmla="*/ 6444762 w 7156938"/>
              <a:gd name="connsiteY17" fmla="*/ 3604847 h 4149970"/>
              <a:gd name="connsiteX18" fmla="*/ 6348046 w 7156938"/>
              <a:gd name="connsiteY18" fmla="*/ 3560885 h 4149970"/>
              <a:gd name="connsiteX19" fmla="*/ 6321669 w 7156938"/>
              <a:gd name="connsiteY19" fmla="*/ 3552093 h 4149970"/>
              <a:gd name="connsiteX20" fmla="*/ 6137031 w 7156938"/>
              <a:gd name="connsiteY20" fmla="*/ 3261947 h 4149970"/>
              <a:gd name="connsiteX21" fmla="*/ 5838092 w 7156938"/>
              <a:gd name="connsiteY21" fmla="*/ 2910253 h 4149970"/>
              <a:gd name="connsiteX22" fmla="*/ 5679831 w 7156938"/>
              <a:gd name="connsiteY22" fmla="*/ 2409093 h 4149970"/>
              <a:gd name="connsiteX23" fmla="*/ 5512777 w 7156938"/>
              <a:gd name="connsiteY23" fmla="*/ 2171700 h 4149970"/>
              <a:gd name="connsiteX24" fmla="*/ 5231424 w 7156938"/>
              <a:gd name="connsiteY24" fmla="*/ 1776047 h 4149970"/>
              <a:gd name="connsiteX25" fmla="*/ 4844561 w 7156938"/>
              <a:gd name="connsiteY25" fmla="*/ 1213339 h 4149970"/>
              <a:gd name="connsiteX26" fmla="*/ 4510453 w 7156938"/>
              <a:gd name="connsiteY26" fmla="*/ 1011115 h 4149970"/>
              <a:gd name="connsiteX27" fmla="*/ 3798277 w 7156938"/>
              <a:gd name="connsiteY27" fmla="*/ 378069 h 4149970"/>
              <a:gd name="connsiteX28" fmla="*/ 3481754 w 7156938"/>
              <a:gd name="connsiteY28" fmla="*/ 0 h 4149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156938" h="4149970">
                <a:moveTo>
                  <a:pt x="3481754" y="0"/>
                </a:moveTo>
                <a:lnTo>
                  <a:pt x="3147647" y="140678"/>
                </a:lnTo>
                <a:lnTo>
                  <a:pt x="2954215" y="518746"/>
                </a:lnTo>
                <a:cubicBezTo>
                  <a:pt x="2863361" y="570035"/>
                  <a:pt x="2860432" y="678473"/>
                  <a:pt x="2787163" y="756138"/>
                </a:cubicBezTo>
                <a:cubicBezTo>
                  <a:pt x="2713894" y="833803"/>
                  <a:pt x="2573216" y="896816"/>
                  <a:pt x="2514601" y="984739"/>
                </a:cubicBezTo>
                <a:cubicBezTo>
                  <a:pt x="2429609" y="1078523"/>
                  <a:pt x="2463311" y="1097573"/>
                  <a:pt x="2347546" y="1230923"/>
                </a:cubicBezTo>
                <a:lnTo>
                  <a:pt x="1863969" y="1688124"/>
                </a:lnTo>
                <a:cubicBezTo>
                  <a:pt x="1799493" y="1910862"/>
                  <a:pt x="1743808" y="2036886"/>
                  <a:pt x="1468317" y="2391509"/>
                </a:cubicBezTo>
                <a:lnTo>
                  <a:pt x="1090246" y="3130062"/>
                </a:lnTo>
                <a:lnTo>
                  <a:pt x="800100" y="3666393"/>
                </a:lnTo>
                <a:lnTo>
                  <a:pt x="509954" y="3851031"/>
                </a:lnTo>
                <a:cubicBezTo>
                  <a:pt x="477715" y="3859823"/>
                  <a:pt x="363415" y="3918439"/>
                  <a:pt x="325315" y="3938954"/>
                </a:cubicBezTo>
                <a:cubicBezTo>
                  <a:pt x="287215" y="3959469"/>
                  <a:pt x="297267" y="3964177"/>
                  <a:pt x="281354" y="3974123"/>
                </a:cubicBezTo>
                <a:cubicBezTo>
                  <a:pt x="273495" y="3979035"/>
                  <a:pt x="254977" y="3982916"/>
                  <a:pt x="254977" y="3982916"/>
                </a:cubicBezTo>
                <a:lnTo>
                  <a:pt x="0" y="4141177"/>
                </a:lnTo>
                <a:lnTo>
                  <a:pt x="7156938" y="4149970"/>
                </a:lnTo>
                <a:lnTo>
                  <a:pt x="6778869" y="3719147"/>
                </a:lnTo>
                <a:lnTo>
                  <a:pt x="6444762" y="3604847"/>
                </a:lnTo>
                <a:cubicBezTo>
                  <a:pt x="6412523" y="3590193"/>
                  <a:pt x="6380596" y="3574835"/>
                  <a:pt x="6348046" y="3560885"/>
                </a:cubicBezTo>
                <a:cubicBezTo>
                  <a:pt x="6339527" y="3557234"/>
                  <a:pt x="6321669" y="3552093"/>
                  <a:pt x="6321669" y="3552093"/>
                </a:cubicBezTo>
                <a:lnTo>
                  <a:pt x="6137031" y="3261947"/>
                </a:lnTo>
                <a:cubicBezTo>
                  <a:pt x="6082812" y="3190143"/>
                  <a:pt x="5923084" y="3068515"/>
                  <a:pt x="5838092" y="2910253"/>
                </a:cubicBezTo>
                <a:cubicBezTo>
                  <a:pt x="5747238" y="2757854"/>
                  <a:pt x="5734050" y="2532185"/>
                  <a:pt x="5679831" y="2409093"/>
                </a:cubicBezTo>
                <a:cubicBezTo>
                  <a:pt x="5625612" y="2286001"/>
                  <a:pt x="5613888" y="2280138"/>
                  <a:pt x="5512777" y="2171700"/>
                </a:cubicBezTo>
                <a:cubicBezTo>
                  <a:pt x="5413131" y="2070589"/>
                  <a:pt x="5332535" y="1839058"/>
                  <a:pt x="5231424" y="1776047"/>
                </a:cubicBezTo>
                <a:cubicBezTo>
                  <a:pt x="5121520" y="1705709"/>
                  <a:pt x="4964723" y="1340828"/>
                  <a:pt x="4844561" y="1213339"/>
                </a:cubicBezTo>
                <a:cubicBezTo>
                  <a:pt x="4724399" y="1085850"/>
                  <a:pt x="4684834" y="1150327"/>
                  <a:pt x="4510453" y="1011115"/>
                </a:cubicBezTo>
                <a:cubicBezTo>
                  <a:pt x="4336072" y="871903"/>
                  <a:pt x="4004896" y="539261"/>
                  <a:pt x="3798277" y="378069"/>
                </a:cubicBezTo>
                <a:lnTo>
                  <a:pt x="3481754" y="0"/>
                </a:lnTo>
                <a:close/>
              </a:path>
            </a:pathLst>
          </a:custGeom>
          <a:gradFill>
            <a:gsLst>
              <a:gs pos="0">
                <a:schemeClr val="bg2">
                  <a:lumMod val="25000"/>
                </a:schemeClr>
              </a:gs>
              <a:gs pos="60000">
                <a:schemeClr val="bg2">
                  <a:lumMod val="50000"/>
                </a:schemeClr>
              </a:gs>
              <a:gs pos="100000">
                <a:schemeClr val="bg2">
                  <a:lumMod val="75000"/>
                </a:schemeClr>
              </a:gs>
            </a:gsLst>
          </a:gradFill>
          <a:scene3d>
            <a:camera prst="orthographicFront"/>
            <a:lightRig rig="contrasting" dir="t">
              <a:rot lat="0" lon="0" rev="12000000"/>
            </a:lightRig>
          </a:scene3d>
          <a:sp3d extrusionH="635000" prstMaterial="powder">
            <a:bevelT w="69850" h="19050" prst="coolSlan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2207" y="1671014"/>
            <a:ext cx="527709" cy="83099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4851" y="1521282"/>
            <a:ext cx="612668" cy="101566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0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6062" y="976144"/>
            <a:ext cx="813043" cy="144655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88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$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12828" y="5511800"/>
            <a:ext cx="1981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200" spc="-1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a typeface="+mj-ea"/>
                <a:cs typeface="+mj-cs"/>
              </a:rPr>
              <a:t>Merchants</a:t>
            </a:r>
            <a:endParaRPr lang="en-US" sz="3200" spc="-1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151760" y="5511800"/>
            <a:ext cx="21291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sz="3200" spc="-100" dirty="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a typeface="+mj-ea"/>
                <a:cs typeface="+mj-cs"/>
              </a:rPr>
              <a:t>Developers</a:t>
            </a:r>
            <a:endParaRPr lang="en-US" sz="3200" spc="-1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33727" y="3842951"/>
            <a:ext cx="3810000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>
              <a:spcBef>
                <a:spcPct val="20000"/>
              </a:spcBef>
              <a:buSzPct val="75000"/>
              <a:buBlip>
                <a:blip r:embed="rId3"/>
              </a:buBlip>
            </a:pPr>
            <a:r>
              <a:rPr 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Reach</a:t>
            </a:r>
          </a:p>
          <a:p>
            <a:pPr lvl="0" indent="-342900">
              <a:spcBef>
                <a:spcPct val="20000"/>
              </a:spcBef>
              <a:buSzPct val="75000"/>
              <a:buBlip>
                <a:blip r:embed="rId3"/>
              </a:buBlip>
            </a:pPr>
            <a:r>
              <a:rPr lang="en-US" sz="3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</a:t>
            </a:r>
          </a:p>
          <a:p>
            <a:pPr lvl="0" indent="-342900">
              <a:spcBef>
                <a:spcPct val="20000"/>
              </a:spcBef>
              <a:buSzPct val="75000"/>
              <a:buBlip>
                <a:blip r:embed="rId3"/>
              </a:buBlip>
            </a:pPr>
            <a:r>
              <a:rPr lang="en-US" sz="3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Collaboration</a:t>
            </a:r>
          </a:p>
        </p:txBody>
      </p:sp>
      <p:sp>
        <p:nvSpPr>
          <p:cNvPr id="25" name="Freeform 24"/>
          <p:cNvSpPr/>
          <p:nvPr/>
        </p:nvSpPr>
        <p:spPr>
          <a:xfrm>
            <a:off x="4035671" y="2206869"/>
            <a:ext cx="2673830" cy="2444261"/>
          </a:xfrm>
          <a:custGeom>
            <a:avLst/>
            <a:gdLst>
              <a:gd name="connsiteX0" fmla="*/ 1811215 w 2593731"/>
              <a:gd name="connsiteY0" fmla="*/ 0 h 2444261"/>
              <a:gd name="connsiteX1" fmla="*/ 1529861 w 2593731"/>
              <a:gd name="connsiteY1" fmla="*/ 96715 h 2444261"/>
              <a:gd name="connsiteX2" fmla="*/ 1389184 w 2593731"/>
              <a:gd name="connsiteY2" fmla="*/ 369277 h 2444261"/>
              <a:gd name="connsiteX3" fmla="*/ 1301261 w 2593731"/>
              <a:gd name="connsiteY3" fmla="*/ 553915 h 2444261"/>
              <a:gd name="connsiteX4" fmla="*/ 1230923 w 2593731"/>
              <a:gd name="connsiteY4" fmla="*/ 659423 h 2444261"/>
              <a:gd name="connsiteX5" fmla="*/ 1063869 w 2593731"/>
              <a:gd name="connsiteY5" fmla="*/ 905607 h 2444261"/>
              <a:gd name="connsiteX6" fmla="*/ 914400 w 2593731"/>
              <a:gd name="connsiteY6" fmla="*/ 1028700 h 2444261"/>
              <a:gd name="connsiteX7" fmla="*/ 791308 w 2593731"/>
              <a:gd name="connsiteY7" fmla="*/ 1266092 h 2444261"/>
              <a:gd name="connsiteX8" fmla="*/ 562708 w 2593731"/>
              <a:gd name="connsiteY8" fmla="*/ 1538653 h 2444261"/>
              <a:gd name="connsiteX9" fmla="*/ 290146 w 2593731"/>
              <a:gd name="connsiteY9" fmla="*/ 1776046 h 2444261"/>
              <a:gd name="connsiteX10" fmla="*/ 158261 w 2593731"/>
              <a:gd name="connsiteY10" fmla="*/ 2242038 h 2444261"/>
              <a:gd name="connsiteX11" fmla="*/ 0 w 2593731"/>
              <a:gd name="connsiteY11" fmla="*/ 2444261 h 2444261"/>
              <a:gd name="connsiteX12" fmla="*/ 2593731 w 2593731"/>
              <a:gd name="connsiteY12" fmla="*/ 896815 h 2444261"/>
              <a:gd name="connsiteX13" fmla="*/ 1811215 w 2593731"/>
              <a:gd name="connsiteY13" fmla="*/ 0 h 2444261"/>
              <a:gd name="connsiteX0" fmla="*/ 1811215 w 2593731"/>
              <a:gd name="connsiteY0" fmla="*/ 0 h 2444261"/>
              <a:gd name="connsiteX1" fmla="*/ 1529861 w 2593731"/>
              <a:gd name="connsiteY1" fmla="*/ 96715 h 2444261"/>
              <a:gd name="connsiteX2" fmla="*/ 1389184 w 2593731"/>
              <a:gd name="connsiteY2" fmla="*/ 369277 h 2444261"/>
              <a:gd name="connsiteX3" fmla="*/ 1301261 w 2593731"/>
              <a:gd name="connsiteY3" fmla="*/ 553915 h 2444261"/>
              <a:gd name="connsiteX4" fmla="*/ 1230923 w 2593731"/>
              <a:gd name="connsiteY4" fmla="*/ 659423 h 2444261"/>
              <a:gd name="connsiteX5" fmla="*/ 1063869 w 2593731"/>
              <a:gd name="connsiteY5" fmla="*/ 905607 h 2444261"/>
              <a:gd name="connsiteX6" fmla="*/ 914400 w 2593731"/>
              <a:gd name="connsiteY6" fmla="*/ 1028700 h 2444261"/>
              <a:gd name="connsiteX7" fmla="*/ 791308 w 2593731"/>
              <a:gd name="connsiteY7" fmla="*/ 1266092 h 2444261"/>
              <a:gd name="connsiteX8" fmla="*/ 562708 w 2593731"/>
              <a:gd name="connsiteY8" fmla="*/ 1538653 h 2444261"/>
              <a:gd name="connsiteX9" fmla="*/ 290146 w 2593731"/>
              <a:gd name="connsiteY9" fmla="*/ 1776046 h 2444261"/>
              <a:gd name="connsiteX10" fmla="*/ 158261 w 2593731"/>
              <a:gd name="connsiteY10" fmla="*/ 2242038 h 2444261"/>
              <a:gd name="connsiteX11" fmla="*/ 0 w 2593731"/>
              <a:gd name="connsiteY11" fmla="*/ 2444261 h 2444261"/>
              <a:gd name="connsiteX12" fmla="*/ 2593731 w 2593731"/>
              <a:gd name="connsiteY12" fmla="*/ 896815 h 2444261"/>
              <a:gd name="connsiteX13" fmla="*/ 1811215 w 2593731"/>
              <a:gd name="connsiteY13" fmla="*/ 0 h 2444261"/>
              <a:gd name="connsiteX0" fmla="*/ 1811215 w 2593731"/>
              <a:gd name="connsiteY0" fmla="*/ 0 h 2444261"/>
              <a:gd name="connsiteX1" fmla="*/ 1529861 w 2593731"/>
              <a:gd name="connsiteY1" fmla="*/ 96715 h 2444261"/>
              <a:gd name="connsiteX2" fmla="*/ 1389184 w 2593731"/>
              <a:gd name="connsiteY2" fmla="*/ 369277 h 2444261"/>
              <a:gd name="connsiteX3" fmla="*/ 1301261 w 2593731"/>
              <a:gd name="connsiteY3" fmla="*/ 553915 h 2444261"/>
              <a:gd name="connsiteX4" fmla="*/ 1230923 w 2593731"/>
              <a:gd name="connsiteY4" fmla="*/ 659423 h 2444261"/>
              <a:gd name="connsiteX5" fmla="*/ 1063869 w 2593731"/>
              <a:gd name="connsiteY5" fmla="*/ 905607 h 2444261"/>
              <a:gd name="connsiteX6" fmla="*/ 914400 w 2593731"/>
              <a:gd name="connsiteY6" fmla="*/ 1028700 h 2444261"/>
              <a:gd name="connsiteX7" fmla="*/ 791308 w 2593731"/>
              <a:gd name="connsiteY7" fmla="*/ 1266092 h 2444261"/>
              <a:gd name="connsiteX8" fmla="*/ 562708 w 2593731"/>
              <a:gd name="connsiteY8" fmla="*/ 1538653 h 2444261"/>
              <a:gd name="connsiteX9" fmla="*/ 290146 w 2593731"/>
              <a:gd name="connsiteY9" fmla="*/ 1776046 h 2444261"/>
              <a:gd name="connsiteX10" fmla="*/ 158261 w 2593731"/>
              <a:gd name="connsiteY10" fmla="*/ 2242038 h 2444261"/>
              <a:gd name="connsiteX11" fmla="*/ 0 w 2593731"/>
              <a:gd name="connsiteY11" fmla="*/ 2444261 h 2444261"/>
              <a:gd name="connsiteX12" fmla="*/ 2593731 w 2593731"/>
              <a:gd name="connsiteY12" fmla="*/ 896815 h 2444261"/>
              <a:gd name="connsiteX13" fmla="*/ 1811215 w 2593731"/>
              <a:gd name="connsiteY13" fmla="*/ 0 h 2444261"/>
              <a:gd name="connsiteX0" fmla="*/ 1811215 w 2672862"/>
              <a:gd name="connsiteY0" fmla="*/ 0 h 2444261"/>
              <a:gd name="connsiteX1" fmla="*/ 1529861 w 2672862"/>
              <a:gd name="connsiteY1" fmla="*/ 96715 h 2444261"/>
              <a:gd name="connsiteX2" fmla="*/ 1389184 w 2672862"/>
              <a:gd name="connsiteY2" fmla="*/ 369277 h 2444261"/>
              <a:gd name="connsiteX3" fmla="*/ 1301261 w 2672862"/>
              <a:gd name="connsiteY3" fmla="*/ 553915 h 2444261"/>
              <a:gd name="connsiteX4" fmla="*/ 1230923 w 2672862"/>
              <a:gd name="connsiteY4" fmla="*/ 659423 h 2444261"/>
              <a:gd name="connsiteX5" fmla="*/ 1063869 w 2672862"/>
              <a:gd name="connsiteY5" fmla="*/ 905607 h 2444261"/>
              <a:gd name="connsiteX6" fmla="*/ 914400 w 2672862"/>
              <a:gd name="connsiteY6" fmla="*/ 1028700 h 2444261"/>
              <a:gd name="connsiteX7" fmla="*/ 791308 w 2672862"/>
              <a:gd name="connsiteY7" fmla="*/ 1266092 h 2444261"/>
              <a:gd name="connsiteX8" fmla="*/ 562708 w 2672862"/>
              <a:gd name="connsiteY8" fmla="*/ 1538653 h 2444261"/>
              <a:gd name="connsiteX9" fmla="*/ 290146 w 2672862"/>
              <a:gd name="connsiteY9" fmla="*/ 1776046 h 2444261"/>
              <a:gd name="connsiteX10" fmla="*/ 158261 w 2672862"/>
              <a:gd name="connsiteY10" fmla="*/ 2242038 h 2444261"/>
              <a:gd name="connsiteX11" fmla="*/ 0 w 2672862"/>
              <a:gd name="connsiteY11" fmla="*/ 2444261 h 2444261"/>
              <a:gd name="connsiteX12" fmla="*/ 2672862 w 2672862"/>
              <a:gd name="connsiteY12" fmla="*/ 931984 h 2444261"/>
              <a:gd name="connsiteX13" fmla="*/ 1811215 w 2672862"/>
              <a:gd name="connsiteY13" fmla="*/ 0 h 2444261"/>
              <a:gd name="connsiteX0" fmla="*/ 1811215 w 2702567"/>
              <a:gd name="connsiteY0" fmla="*/ 0 h 2444261"/>
              <a:gd name="connsiteX1" fmla="*/ 1529861 w 2702567"/>
              <a:gd name="connsiteY1" fmla="*/ 96715 h 2444261"/>
              <a:gd name="connsiteX2" fmla="*/ 1389184 w 2702567"/>
              <a:gd name="connsiteY2" fmla="*/ 369277 h 2444261"/>
              <a:gd name="connsiteX3" fmla="*/ 1301261 w 2702567"/>
              <a:gd name="connsiteY3" fmla="*/ 553915 h 2444261"/>
              <a:gd name="connsiteX4" fmla="*/ 1230923 w 2702567"/>
              <a:gd name="connsiteY4" fmla="*/ 659423 h 2444261"/>
              <a:gd name="connsiteX5" fmla="*/ 1063869 w 2702567"/>
              <a:gd name="connsiteY5" fmla="*/ 905607 h 2444261"/>
              <a:gd name="connsiteX6" fmla="*/ 914400 w 2702567"/>
              <a:gd name="connsiteY6" fmla="*/ 1028700 h 2444261"/>
              <a:gd name="connsiteX7" fmla="*/ 791308 w 2702567"/>
              <a:gd name="connsiteY7" fmla="*/ 1266092 h 2444261"/>
              <a:gd name="connsiteX8" fmla="*/ 562708 w 2702567"/>
              <a:gd name="connsiteY8" fmla="*/ 1538653 h 2444261"/>
              <a:gd name="connsiteX9" fmla="*/ 290146 w 2702567"/>
              <a:gd name="connsiteY9" fmla="*/ 1776046 h 2444261"/>
              <a:gd name="connsiteX10" fmla="*/ 158261 w 2702567"/>
              <a:gd name="connsiteY10" fmla="*/ 2242038 h 2444261"/>
              <a:gd name="connsiteX11" fmla="*/ 0 w 2702567"/>
              <a:gd name="connsiteY11" fmla="*/ 2444261 h 2444261"/>
              <a:gd name="connsiteX12" fmla="*/ 2329960 w 2702567"/>
              <a:gd name="connsiteY12" fmla="*/ 1283677 h 2444261"/>
              <a:gd name="connsiteX13" fmla="*/ 2672862 w 2702567"/>
              <a:gd name="connsiteY13" fmla="*/ 931984 h 2444261"/>
              <a:gd name="connsiteX14" fmla="*/ 1811215 w 2702567"/>
              <a:gd name="connsiteY14" fmla="*/ 0 h 2444261"/>
              <a:gd name="connsiteX0" fmla="*/ 1811215 w 2676629"/>
              <a:gd name="connsiteY0" fmla="*/ 0 h 2444261"/>
              <a:gd name="connsiteX1" fmla="*/ 1529861 w 2676629"/>
              <a:gd name="connsiteY1" fmla="*/ 96715 h 2444261"/>
              <a:gd name="connsiteX2" fmla="*/ 1389184 w 2676629"/>
              <a:gd name="connsiteY2" fmla="*/ 369277 h 2444261"/>
              <a:gd name="connsiteX3" fmla="*/ 1301261 w 2676629"/>
              <a:gd name="connsiteY3" fmla="*/ 553915 h 2444261"/>
              <a:gd name="connsiteX4" fmla="*/ 1230923 w 2676629"/>
              <a:gd name="connsiteY4" fmla="*/ 659423 h 2444261"/>
              <a:gd name="connsiteX5" fmla="*/ 1063869 w 2676629"/>
              <a:gd name="connsiteY5" fmla="*/ 905607 h 2444261"/>
              <a:gd name="connsiteX6" fmla="*/ 914400 w 2676629"/>
              <a:gd name="connsiteY6" fmla="*/ 1028700 h 2444261"/>
              <a:gd name="connsiteX7" fmla="*/ 791308 w 2676629"/>
              <a:gd name="connsiteY7" fmla="*/ 1266092 h 2444261"/>
              <a:gd name="connsiteX8" fmla="*/ 562708 w 2676629"/>
              <a:gd name="connsiteY8" fmla="*/ 1538653 h 2444261"/>
              <a:gd name="connsiteX9" fmla="*/ 290146 w 2676629"/>
              <a:gd name="connsiteY9" fmla="*/ 1776046 h 2444261"/>
              <a:gd name="connsiteX10" fmla="*/ 158261 w 2676629"/>
              <a:gd name="connsiteY10" fmla="*/ 2242038 h 2444261"/>
              <a:gd name="connsiteX11" fmla="*/ 0 w 2676629"/>
              <a:gd name="connsiteY11" fmla="*/ 2444261 h 2444261"/>
              <a:gd name="connsiteX12" fmla="*/ 2329960 w 2676629"/>
              <a:gd name="connsiteY12" fmla="*/ 1283677 h 2444261"/>
              <a:gd name="connsiteX13" fmla="*/ 2672862 w 2676629"/>
              <a:gd name="connsiteY13" fmla="*/ 931984 h 2444261"/>
              <a:gd name="connsiteX14" fmla="*/ 1811215 w 2676629"/>
              <a:gd name="connsiteY14" fmla="*/ 0 h 2444261"/>
              <a:gd name="connsiteX0" fmla="*/ 1811215 w 2674956"/>
              <a:gd name="connsiteY0" fmla="*/ 0 h 2444261"/>
              <a:gd name="connsiteX1" fmla="*/ 1529861 w 2674956"/>
              <a:gd name="connsiteY1" fmla="*/ 96715 h 2444261"/>
              <a:gd name="connsiteX2" fmla="*/ 1389184 w 2674956"/>
              <a:gd name="connsiteY2" fmla="*/ 369277 h 2444261"/>
              <a:gd name="connsiteX3" fmla="*/ 1301261 w 2674956"/>
              <a:gd name="connsiteY3" fmla="*/ 553915 h 2444261"/>
              <a:gd name="connsiteX4" fmla="*/ 1230923 w 2674956"/>
              <a:gd name="connsiteY4" fmla="*/ 659423 h 2444261"/>
              <a:gd name="connsiteX5" fmla="*/ 1063869 w 2674956"/>
              <a:gd name="connsiteY5" fmla="*/ 905607 h 2444261"/>
              <a:gd name="connsiteX6" fmla="*/ 914400 w 2674956"/>
              <a:gd name="connsiteY6" fmla="*/ 1028700 h 2444261"/>
              <a:gd name="connsiteX7" fmla="*/ 791308 w 2674956"/>
              <a:gd name="connsiteY7" fmla="*/ 1266092 h 2444261"/>
              <a:gd name="connsiteX8" fmla="*/ 562708 w 2674956"/>
              <a:gd name="connsiteY8" fmla="*/ 1538653 h 2444261"/>
              <a:gd name="connsiteX9" fmla="*/ 290146 w 2674956"/>
              <a:gd name="connsiteY9" fmla="*/ 1776046 h 2444261"/>
              <a:gd name="connsiteX10" fmla="*/ 158261 w 2674956"/>
              <a:gd name="connsiteY10" fmla="*/ 2242038 h 2444261"/>
              <a:gd name="connsiteX11" fmla="*/ 0 w 2674956"/>
              <a:gd name="connsiteY11" fmla="*/ 2444261 h 2444261"/>
              <a:gd name="connsiteX12" fmla="*/ 2022229 w 2674956"/>
              <a:gd name="connsiteY12" fmla="*/ 1292469 h 2444261"/>
              <a:gd name="connsiteX13" fmla="*/ 2672862 w 2674956"/>
              <a:gd name="connsiteY13" fmla="*/ 931984 h 2444261"/>
              <a:gd name="connsiteX14" fmla="*/ 1811215 w 2674956"/>
              <a:gd name="connsiteY14" fmla="*/ 0 h 2444261"/>
              <a:gd name="connsiteX0" fmla="*/ 1811215 w 2673910"/>
              <a:gd name="connsiteY0" fmla="*/ 0 h 2444261"/>
              <a:gd name="connsiteX1" fmla="*/ 1529861 w 2673910"/>
              <a:gd name="connsiteY1" fmla="*/ 96715 h 2444261"/>
              <a:gd name="connsiteX2" fmla="*/ 1389184 w 2673910"/>
              <a:gd name="connsiteY2" fmla="*/ 369277 h 2444261"/>
              <a:gd name="connsiteX3" fmla="*/ 1301261 w 2673910"/>
              <a:gd name="connsiteY3" fmla="*/ 553915 h 2444261"/>
              <a:gd name="connsiteX4" fmla="*/ 1230923 w 2673910"/>
              <a:gd name="connsiteY4" fmla="*/ 659423 h 2444261"/>
              <a:gd name="connsiteX5" fmla="*/ 1063869 w 2673910"/>
              <a:gd name="connsiteY5" fmla="*/ 905607 h 2444261"/>
              <a:gd name="connsiteX6" fmla="*/ 914400 w 2673910"/>
              <a:gd name="connsiteY6" fmla="*/ 1028700 h 2444261"/>
              <a:gd name="connsiteX7" fmla="*/ 791308 w 2673910"/>
              <a:gd name="connsiteY7" fmla="*/ 1266092 h 2444261"/>
              <a:gd name="connsiteX8" fmla="*/ 562708 w 2673910"/>
              <a:gd name="connsiteY8" fmla="*/ 1538653 h 2444261"/>
              <a:gd name="connsiteX9" fmla="*/ 290146 w 2673910"/>
              <a:gd name="connsiteY9" fmla="*/ 1776046 h 2444261"/>
              <a:gd name="connsiteX10" fmla="*/ 158261 w 2673910"/>
              <a:gd name="connsiteY10" fmla="*/ 2242038 h 2444261"/>
              <a:gd name="connsiteX11" fmla="*/ 0 w 2673910"/>
              <a:gd name="connsiteY11" fmla="*/ 2444261 h 2444261"/>
              <a:gd name="connsiteX12" fmla="*/ 2022229 w 2673910"/>
              <a:gd name="connsiteY12" fmla="*/ 1292469 h 2444261"/>
              <a:gd name="connsiteX13" fmla="*/ 2672862 w 2673910"/>
              <a:gd name="connsiteY13" fmla="*/ 931984 h 2444261"/>
              <a:gd name="connsiteX14" fmla="*/ 1811215 w 2673910"/>
              <a:gd name="connsiteY14" fmla="*/ 0 h 2444261"/>
              <a:gd name="connsiteX0" fmla="*/ 1811215 w 2673830"/>
              <a:gd name="connsiteY0" fmla="*/ 0 h 2444261"/>
              <a:gd name="connsiteX1" fmla="*/ 1529861 w 2673830"/>
              <a:gd name="connsiteY1" fmla="*/ 96715 h 2444261"/>
              <a:gd name="connsiteX2" fmla="*/ 1389184 w 2673830"/>
              <a:gd name="connsiteY2" fmla="*/ 369277 h 2444261"/>
              <a:gd name="connsiteX3" fmla="*/ 1301261 w 2673830"/>
              <a:gd name="connsiteY3" fmla="*/ 553915 h 2444261"/>
              <a:gd name="connsiteX4" fmla="*/ 1230923 w 2673830"/>
              <a:gd name="connsiteY4" fmla="*/ 659423 h 2444261"/>
              <a:gd name="connsiteX5" fmla="*/ 1063869 w 2673830"/>
              <a:gd name="connsiteY5" fmla="*/ 905607 h 2444261"/>
              <a:gd name="connsiteX6" fmla="*/ 914400 w 2673830"/>
              <a:gd name="connsiteY6" fmla="*/ 1028700 h 2444261"/>
              <a:gd name="connsiteX7" fmla="*/ 791308 w 2673830"/>
              <a:gd name="connsiteY7" fmla="*/ 1266092 h 2444261"/>
              <a:gd name="connsiteX8" fmla="*/ 562708 w 2673830"/>
              <a:gd name="connsiteY8" fmla="*/ 1538653 h 2444261"/>
              <a:gd name="connsiteX9" fmla="*/ 290146 w 2673830"/>
              <a:gd name="connsiteY9" fmla="*/ 1776046 h 2444261"/>
              <a:gd name="connsiteX10" fmla="*/ 158261 w 2673830"/>
              <a:gd name="connsiteY10" fmla="*/ 2242038 h 2444261"/>
              <a:gd name="connsiteX11" fmla="*/ 0 w 2673830"/>
              <a:gd name="connsiteY11" fmla="*/ 2444261 h 2444261"/>
              <a:gd name="connsiteX12" fmla="*/ 1907929 w 2673830"/>
              <a:gd name="connsiteY12" fmla="*/ 1239715 h 2444261"/>
              <a:gd name="connsiteX13" fmla="*/ 2672862 w 2673830"/>
              <a:gd name="connsiteY13" fmla="*/ 931984 h 2444261"/>
              <a:gd name="connsiteX14" fmla="*/ 1811215 w 2673830"/>
              <a:gd name="connsiteY14" fmla="*/ 0 h 2444261"/>
              <a:gd name="connsiteX0" fmla="*/ 1811215 w 2673830"/>
              <a:gd name="connsiteY0" fmla="*/ 0 h 2444261"/>
              <a:gd name="connsiteX1" fmla="*/ 1529861 w 2673830"/>
              <a:gd name="connsiteY1" fmla="*/ 96715 h 2444261"/>
              <a:gd name="connsiteX2" fmla="*/ 1389184 w 2673830"/>
              <a:gd name="connsiteY2" fmla="*/ 369277 h 2444261"/>
              <a:gd name="connsiteX3" fmla="*/ 1301261 w 2673830"/>
              <a:gd name="connsiteY3" fmla="*/ 553915 h 2444261"/>
              <a:gd name="connsiteX4" fmla="*/ 1230923 w 2673830"/>
              <a:gd name="connsiteY4" fmla="*/ 659423 h 2444261"/>
              <a:gd name="connsiteX5" fmla="*/ 1063869 w 2673830"/>
              <a:gd name="connsiteY5" fmla="*/ 905607 h 2444261"/>
              <a:gd name="connsiteX6" fmla="*/ 914400 w 2673830"/>
              <a:gd name="connsiteY6" fmla="*/ 1028700 h 2444261"/>
              <a:gd name="connsiteX7" fmla="*/ 791308 w 2673830"/>
              <a:gd name="connsiteY7" fmla="*/ 1266092 h 2444261"/>
              <a:gd name="connsiteX8" fmla="*/ 562708 w 2673830"/>
              <a:gd name="connsiteY8" fmla="*/ 1538653 h 2444261"/>
              <a:gd name="connsiteX9" fmla="*/ 290146 w 2673830"/>
              <a:gd name="connsiteY9" fmla="*/ 1776046 h 2444261"/>
              <a:gd name="connsiteX10" fmla="*/ 158261 w 2673830"/>
              <a:gd name="connsiteY10" fmla="*/ 2242038 h 2444261"/>
              <a:gd name="connsiteX11" fmla="*/ 0 w 2673830"/>
              <a:gd name="connsiteY11" fmla="*/ 2444261 h 2444261"/>
              <a:gd name="connsiteX12" fmla="*/ 1907929 w 2673830"/>
              <a:gd name="connsiteY12" fmla="*/ 1239715 h 2444261"/>
              <a:gd name="connsiteX13" fmla="*/ 2672862 w 2673830"/>
              <a:gd name="connsiteY13" fmla="*/ 931984 h 2444261"/>
              <a:gd name="connsiteX14" fmla="*/ 1811215 w 2673830"/>
              <a:gd name="connsiteY14" fmla="*/ 0 h 244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73830" h="2444261">
                <a:moveTo>
                  <a:pt x="1811215" y="0"/>
                </a:moveTo>
                <a:lnTo>
                  <a:pt x="1529861" y="96715"/>
                </a:lnTo>
                <a:lnTo>
                  <a:pt x="1389184" y="369277"/>
                </a:lnTo>
                <a:lnTo>
                  <a:pt x="1301261" y="553915"/>
                </a:lnTo>
                <a:lnTo>
                  <a:pt x="1230923" y="659423"/>
                </a:lnTo>
                <a:lnTo>
                  <a:pt x="1063869" y="905607"/>
                </a:lnTo>
                <a:lnTo>
                  <a:pt x="914400" y="1028700"/>
                </a:lnTo>
                <a:lnTo>
                  <a:pt x="791308" y="1266092"/>
                </a:lnTo>
                <a:lnTo>
                  <a:pt x="562708" y="1538653"/>
                </a:lnTo>
                <a:lnTo>
                  <a:pt x="290146" y="1776046"/>
                </a:lnTo>
                <a:lnTo>
                  <a:pt x="158261" y="2242038"/>
                </a:lnTo>
                <a:lnTo>
                  <a:pt x="0" y="2444261"/>
                </a:lnTo>
                <a:cubicBezTo>
                  <a:pt x="319454" y="2225919"/>
                  <a:pt x="855782" y="1140069"/>
                  <a:pt x="1907929" y="1239715"/>
                </a:cubicBezTo>
                <a:cubicBezTo>
                  <a:pt x="1245576" y="46893"/>
                  <a:pt x="2716823" y="1087315"/>
                  <a:pt x="2672862" y="931984"/>
                </a:cubicBezTo>
                <a:lnTo>
                  <a:pt x="1811215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32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0" name="Group 73"/>
          <p:cNvGrpSpPr/>
          <p:nvPr/>
        </p:nvGrpSpPr>
        <p:grpSpPr>
          <a:xfrm>
            <a:off x="9394557" y="2502011"/>
            <a:ext cx="1077032" cy="2317210"/>
            <a:chOff x="3716210" y="3174879"/>
            <a:chExt cx="1360372" cy="2926811"/>
          </a:xfrm>
        </p:grpSpPr>
        <p:sp>
          <p:nvSpPr>
            <p:cNvPr id="22" name="Freeform 21"/>
            <p:cNvSpPr/>
            <p:nvPr/>
          </p:nvSpPr>
          <p:spPr>
            <a:xfrm>
              <a:off x="3716210" y="4546982"/>
              <a:ext cx="1360372" cy="1554708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747718" y="3174879"/>
              <a:ext cx="1302456" cy="1341001"/>
            </a:xfrm>
            <a:prstGeom prst="ellipse">
              <a:avLst/>
            </a:pr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542024" y="3559345"/>
              <a:ext cx="240865" cy="2479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799671" y="3232084"/>
              <a:ext cx="1079951" cy="639549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753977" y="4589086"/>
              <a:ext cx="1181837" cy="64489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039785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73"/>
          <p:cNvGrpSpPr/>
          <p:nvPr/>
        </p:nvGrpSpPr>
        <p:grpSpPr>
          <a:xfrm>
            <a:off x="1613534" y="2502011"/>
            <a:ext cx="1077032" cy="2317210"/>
            <a:chOff x="3716210" y="3174879"/>
            <a:chExt cx="1360372" cy="2926811"/>
          </a:xfrm>
        </p:grpSpPr>
        <p:sp>
          <p:nvSpPr>
            <p:cNvPr id="31" name="Freeform 30"/>
            <p:cNvSpPr/>
            <p:nvPr/>
          </p:nvSpPr>
          <p:spPr>
            <a:xfrm>
              <a:off x="3716210" y="4546982"/>
              <a:ext cx="1360372" cy="1554708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0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747718" y="3174879"/>
              <a:ext cx="1302456" cy="1341001"/>
            </a:xfrm>
            <a:prstGeom prst="ellipse">
              <a:avLst/>
            </a:pr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542024" y="3559345"/>
              <a:ext cx="240865" cy="2479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 33"/>
            <p:cNvSpPr/>
            <p:nvPr/>
          </p:nvSpPr>
          <p:spPr>
            <a:xfrm>
              <a:off x="3799671" y="3232084"/>
              <a:ext cx="1079951" cy="639549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3753977" y="4589086"/>
              <a:ext cx="1181837" cy="64489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39785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73"/>
          <p:cNvGrpSpPr/>
          <p:nvPr/>
        </p:nvGrpSpPr>
        <p:grpSpPr>
          <a:xfrm>
            <a:off x="10285358" y="2762850"/>
            <a:ext cx="1077032" cy="2317210"/>
            <a:chOff x="3716210" y="3174879"/>
            <a:chExt cx="1360372" cy="2926811"/>
          </a:xfrm>
        </p:grpSpPr>
        <p:sp>
          <p:nvSpPr>
            <p:cNvPr id="38" name="Freeform 37"/>
            <p:cNvSpPr/>
            <p:nvPr/>
          </p:nvSpPr>
          <p:spPr>
            <a:xfrm>
              <a:off x="3716210" y="4546982"/>
              <a:ext cx="1360372" cy="1554708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747718" y="3174879"/>
              <a:ext cx="1302456" cy="1341001"/>
            </a:xfrm>
            <a:prstGeom prst="ellipse">
              <a:avLst/>
            </a:pr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542024" y="3559345"/>
              <a:ext cx="240865" cy="2479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3799671" y="3232084"/>
              <a:ext cx="1079951" cy="639549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3753977" y="4589086"/>
              <a:ext cx="1181837" cy="64489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039785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73"/>
          <p:cNvGrpSpPr/>
          <p:nvPr/>
        </p:nvGrpSpPr>
        <p:grpSpPr>
          <a:xfrm>
            <a:off x="8856041" y="3091935"/>
            <a:ext cx="1077032" cy="2317210"/>
            <a:chOff x="3716210" y="3174879"/>
            <a:chExt cx="1360372" cy="2926811"/>
          </a:xfrm>
        </p:grpSpPr>
        <p:sp>
          <p:nvSpPr>
            <p:cNvPr id="45" name="Freeform 44"/>
            <p:cNvSpPr/>
            <p:nvPr/>
          </p:nvSpPr>
          <p:spPr>
            <a:xfrm>
              <a:off x="3716210" y="4546982"/>
              <a:ext cx="1360372" cy="1554708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747718" y="3174879"/>
              <a:ext cx="1302456" cy="1341001"/>
            </a:xfrm>
            <a:prstGeom prst="ellipse">
              <a:avLst/>
            </a:prstGeom>
            <a:gradFill flip="none" rotWithShape="1">
              <a:gsLst>
                <a:gs pos="0">
                  <a:srgbClr val="F64304"/>
                </a:gs>
                <a:gs pos="60000">
                  <a:schemeClr val="accent5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542024" y="3559345"/>
              <a:ext cx="240865" cy="2479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3799671" y="3232084"/>
              <a:ext cx="1079951" cy="639549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3753977" y="4589086"/>
              <a:ext cx="1181837" cy="64489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039785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73"/>
          <p:cNvGrpSpPr/>
          <p:nvPr/>
        </p:nvGrpSpPr>
        <p:grpSpPr>
          <a:xfrm>
            <a:off x="836895" y="2762850"/>
            <a:ext cx="1077032" cy="2317210"/>
            <a:chOff x="3716210" y="3174879"/>
            <a:chExt cx="1360372" cy="2926811"/>
          </a:xfrm>
        </p:grpSpPr>
        <p:sp>
          <p:nvSpPr>
            <p:cNvPr id="52" name="Freeform 51"/>
            <p:cNvSpPr/>
            <p:nvPr/>
          </p:nvSpPr>
          <p:spPr>
            <a:xfrm>
              <a:off x="3716210" y="4546982"/>
              <a:ext cx="1360372" cy="1554708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0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747718" y="3174879"/>
              <a:ext cx="1302456" cy="1341001"/>
            </a:xfrm>
            <a:prstGeom prst="ellipse">
              <a:avLst/>
            </a:pr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542024" y="3559345"/>
              <a:ext cx="240865" cy="2479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3799671" y="3232084"/>
              <a:ext cx="1079951" cy="639549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3753977" y="4589086"/>
              <a:ext cx="1181837" cy="64489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39785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73"/>
          <p:cNvGrpSpPr/>
          <p:nvPr/>
        </p:nvGrpSpPr>
        <p:grpSpPr>
          <a:xfrm>
            <a:off x="2194861" y="3067239"/>
            <a:ext cx="1077032" cy="2317210"/>
            <a:chOff x="3716210" y="3174879"/>
            <a:chExt cx="1360372" cy="2926811"/>
          </a:xfrm>
        </p:grpSpPr>
        <p:sp>
          <p:nvSpPr>
            <p:cNvPr id="59" name="Freeform 58"/>
            <p:cNvSpPr/>
            <p:nvPr/>
          </p:nvSpPr>
          <p:spPr>
            <a:xfrm>
              <a:off x="3716210" y="4546982"/>
              <a:ext cx="1360372" cy="1554708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0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747718" y="3174879"/>
              <a:ext cx="1302456" cy="1341001"/>
            </a:xfrm>
            <a:prstGeom prst="ellipse">
              <a:avLst/>
            </a:prstGeom>
            <a:gradFill flip="none" rotWithShape="1">
              <a:gsLst>
                <a:gs pos="0">
                  <a:srgbClr val="659A2A"/>
                </a:gs>
                <a:gs pos="60000">
                  <a:srgbClr val="84D14F"/>
                </a:gs>
                <a:gs pos="100000">
                  <a:srgbClr val="92D05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542024" y="3559345"/>
              <a:ext cx="240865" cy="247993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3799671" y="3232084"/>
              <a:ext cx="1079951" cy="639549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3753977" y="4589086"/>
              <a:ext cx="1181837" cy="64489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039785" y="4088423"/>
              <a:ext cx="716470" cy="8792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Empowering You</a:t>
            </a:r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344615" y="1746739"/>
            <a:ext cx="7209693" cy="1358879"/>
            <a:chOff x="493237" y="3217171"/>
            <a:chExt cx="5401725" cy="1296468"/>
          </a:xfrm>
        </p:grpSpPr>
        <p:sp>
          <p:nvSpPr>
            <p:cNvPr id="12" name="Rounded Rectangle 11"/>
            <p:cNvSpPr/>
            <p:nvPr/>
          </p:nvSpPr>
          <p:spPr>
            <a:xfrm>
              <a:off x="493237" y="3217171"/>
              <a:ext cx="5401725" cy="1296468"/>
            </a:xfrm>
            <a:prstGeom prst="roundRect">
              <a:avLst>
                <a:gd name="adj" fmla="val 10102"/>
              </a:avLst>
            </a:prstGeom>
            <a:gradFill>
              <a:gsLst>
                <a:gs pos="15000">
                  <a:srgbClr val="DE8400"/>
                </a:gs>
                <a:gs pos="60000">
                  <a:srgbClr val="F6B600"/>
                </a:gs>
                <a:gs pos="100000">
                  <a:schemeClr val="accent4">
                    <a:tint val="87000"/>
                    <a:satMod val="250000"/>
                  </a:schemeClr>
                </a:gs>
              </a:gsLst>
            </a:gradFill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69850" h="19050" prst="coolSlant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01518" y="3680441"/>
              <a:ext cx="3308919" cy="369927"/>
            </a:xfrm>
            <a:prstGeom prst="rect">
              <a:avLst/>
            </a:prstGeom>
          </p:spPr>
          <p:txBody>
            <a:bodyPr wrap="none" anchor="ctr" anchorCtr="0">
              <a:spAutoFit/>
            </a:bodyPr>
            <a:lstStyle/>
            <a:p>
              <a:pPr marL="454025" indent="-454025" algn="ctr"/>
              <a:r>
                <a:rPr lang="en-US" sz="3400" b="1" dirty="0" smtClean="0">
                  <a:solidFill>
                    <a:schemeClr val="bg1"/>
                  </a:solidFill>
                </a:rPr>
                <a:t>One-stop Shop</a:t>
              </a:r>
              <a:endParaRPr lang="en-US" sz="3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2"/>
          <p:cNvGrpSpPr/>
          <p:nvPr/>
        </p:nvGrpSpPr>
        <p:grpSpPr>
          <a:xfrm>
            <a:off x="2344615" y="3458308"/>
            <a:ext cx="7209693" cy="1358879"/>
            <a:chOff x="6261739" y="3217171"/>
            <a:chExt cx="5401725" cy="1296468"/>
          </a:xfrm>
        </p:grpSpPr>
        <p:sp>
          <p:nvSpPr>
            <p:cNvPr id="13" name="Rounded Rectangle 12"/>
            <p:cNvSpPr/>
            <p:nvPr/>
          </p:nvSpPr>
          <p:spPr>
            <a:xfrm>
              <a:off x="6261739" y="3217171"/>
              <a:ext cx="5401725" cy="1296468"/>
            </a:xfrm>
            <a:prstGeom prst="roundRect">
              <a:avLst>
                <a:gd name="adj" fmla="val 10102"/>
              </a:avLst>
            </a:prstGeom>
            <a:gradFill>
              <a:gsLst>
                <a:gs pos="0">
                  <a:srgbClr val="007392"/>
                </a:gs>
                <a:gs pos="60000">
                  <a:schemeClr val="accent2">
                    <a:shade val="95000"/>
                    <a:satMod val="150000"/>
                  </a:schemeClr>
                </a:gs>
                <a:gs pos="100000">
                  <a:schemeClr val="accent2">
                    <a:tint val="87000"/>
                    <a:satMod val="250000"/>
                  </a:schemeClr>
                </a:gs>
              </a:gsLst>
            </a:gradFill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69850" h="19050" prst="coolSlant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537382" y="3680441"/>
              <a:ext cx="4846328" cy="369927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marL="454025" indent="-454025" algn="ctr"/>
              <a:r>
                <a:rPr lang="en-US" sz="3400" b="1" dirty="0" smtClean="0">
                  <a:solidFill>
                    <a:schemeClr val="bg1"/>
                  </a:solidFill>
                </a:rPr>
                <a:t>Integration Framework</a:t>
              </a:r>
              <a:endParaRPr lang="en-US" sz="3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344615" y="5135706"/>
            <a:ext cx="7209693" cy="1358879"/>
            <a:chOff x="493237" y="4812508"/>
            <a:chExt cx="5401725" cy="1296468"/>
          </a:xfrm>
        </p:grpSpPr>
        <p:sp>
          <p:nvSpPr>
            <p:cNvPr id="14" name="Rounded Rectangle 13"/>
            <p:cNvSpPr/>
            <p:nvPr/>
          </p:nvSpPr>
          <p:spPr>
            <a:xfrm>
              <a:off x="493237" y="4812508"/>
              <a:ext cx="5401725" cy="1296468"/>
            </a:xfrm>
            <a:prstGeom prst="roundRect">
              <a:avLst>
                <a:gd name="adj" fmla="val 10102"/>
              </a:avLst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/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scene3d>
              <a:camera prst="orthographicFront" fov="0">
                <a:rot lat="0" lon="0" rev="0"/>
              </a:camera>
              <a:lightRig rig="contrasting" dir="t">
                <a:rot lat="0" lon="0" rev="12000000"/>
              </a:lightRig>
            </a:scene3d>
            <a:sp3d prstMaterial="powder">
              <a:bevelT w="69850" h="19050" prst="coolSlant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2815" y="5155307"/>
              <a:ext cx="4846320" cy="615553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sz="3400" b="1" dirty="0" smtClean="0">
                  <a:solidFill>
                    <a:schemeClr val="bg1"/>
                  </a:solidFill>
                </a:rPr>
                <a:t>Participant-driven</a:t>
              </a:r>
              <a:endParaRPr lang="en-US" sz="3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novate 2011 Breakout Session Template 08.29.11">
  <a:themeElements>
    <a:clrScheme name="x.Commerce Palette">
      <a:dk1>
        <a:sysClr val="windowText" lastClr="000000"/>
      </a:dk1>
      <a:lt1>
        <a:sysClr val="window" lastClr="FFFFFF"/>
      </a:lt1>
      <a:dk2>
        <a:srgbClr val="C73503"/>
      </a:dk2>
      <a:lt2>
        <a:srgbClr val="DDDDDD"/>
      </a:lt2>
      <a:accent1>
        <a:srgbClr val="B5B6B3"/>
      </a:accent1>
      <a:accent2>
        <a:srgbClr val="00ADD0"/>
      </a:accent2>
      <a:accent3>
        <a:srgbClr val="005172"/>
      </a:accent3>
      <a:accent4>
        <a:srgbClr val="F0AB00"/>
      </a:accent4>
      <a:accent5>
        <a:srgbClr val="FB4F14"/>
      </a:accent5>
      <a:accent6>
        <a:srgbClr val="9A1F60"/>
      </a:accent6>
      <a:hlink>
        <a:srgbClr val="DDDDDD"/>
      </a:hlink>
      <a:folHlink>
        <a:srgbClr val="F0AB00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Innovate 2011 Breakout Session Template 08.29.11.potx</Template>
  <TotalTime>5233</TotalTime>
  <Words>1450</Words>
  <Application>Microsoft Macintosh PowerPoint</Application>
  <PresentationFormat>Custom</PresentationFormat>
  <Paragraphs>442</Paragraphs>
  <Slides>54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Innovate 2011 Breakout Session Template 08.29.11</vt:lpstr>
      <vt:lpstr>Microsoft Graph Chart</vt:lpstr>
      <vt:lpstr>Getting started with X.commerce on Android Platform</vt:lpstr>
      <vt:lpstr>What we will cover ?</vt:lpstr>
      <vt:lpstr>PowerPoint Presentation</vt:lpstr>
      <vt:lpstr>Consumers Shop Differently with Technology</vt:lpstr>
      <vt:lpstr>Megatrends Changing Commerce</vt:lpstr>
      <vt:lpstr>Merchants  Are Struggling to Keep Up</vt:lpstr>
      <vt:lpstr>Opportunity IS HUGE</vt:lpstr>
      <vt:lpstr>What’s the Problem?</vt:lpstr>
      <vt:lpstr>Empowering You</vt:lpstr>
      <vt:lpstr>One-stop Shop</vt:lpstr>
      <vt:lpstr>One-stop Shop</vt:lpstr>
      <vt:lpstr>One-stop Shop</vt:lpstr>
      <vt:lpstr>Integration Framework</vt:lpstr>
      <vt:lpstr>What is a Capability? Technology and/or service that solves a business problem</vt:lpstr>
      <vt:lpstr>Multi-CHannel</vt:lpstr>
      <vt:lpstr>What is a Channel Sales outlet or a means to drive traffic to a sales outlet</vt:lpstr>
      <vt:lpstr>Channel Experience Today</vt:lpstr>
      <vt:lpstr>Example: Multi-channel</vt:lpstr>
      <vt:lpstr>Super-Awesome Value for Merchants</vt:lpstr>
      <vt:lpstr>Super-Awesome Value for Developers</vt:lpstr>
      <vt:lpstr>Our Platform, Your Imagination!</vt:lpstr>
      <vt:lpstr>Mobile Commerce</vt:lpstr>
      <vt:lpstr>M-commerce is exploding</vt:lpstr>
      <vt:lpstr>Online and Offline are blurring</vt:lpstr>
      <vt:lpstr>M-commerce is also expanding</vt:lpstr>
      <vt:lpstr>PREFERRED BUSINESS MODELS</vt:lpstr>
      <vt:lpstr>PowerPoint Presentation</vt:lpstr>
      <vt:lpstr>PayPal’s Mobile Payment Library</vt:lpstr>
      <vt:lpstr>Simple in-app Payment Demo</vt:lpstr>
      <vt:lpstr>Google or PayPal ?</vt:lpstr>
      <vt:lpstr>PayPal in-app – component diagram</vt:lpstr>
      <vt:lpstr>Building an App with Mobile Payment Library</vt:lpstr>
      <vt:lpstr>Chained, Parallel and Preapproved Payments</vt:lpstr>
      <vt:lpstr>Advanced Functionality</vt:lpstr>
      <vt:lpstr>Enhancing consumer experience: product discovery</vt:lpstr>
      <vt:lpstr>Code Symbologies</vt:lpstr>
      <vt:lpstr>Product Barcodes</vt:lpstr>
      <vt:lpstr>QR Codes</vt:lpstr>
      <vt:lpstr>PowerPoint Presentation</vt:lpstr>
      <vt:lpstr>? I have that app…</vt:lpstr>
      <vt:lpstr>What Does It Do?</vt:lpstr>
      <vt:lpstr>What Does It Do?</vt:lpstr>
      <vt:lpstr>What RedLaser Does Not Do</vt:lpstr>
      <vt:lpstr>PowerPoint Presentation</vt:lpstr>
      <vt:lpstr>PowerPoint Presentation</vt:lpstr>
      <vt:lpstr>PowerPoint Presentation</vt:lpstr>
      <vt:lpstr>Getting started with SDK</vt:lpstr>
      <vt:lpstr>Enhancing consumer experience - Personalization</vt:lpstr>
      <vt:lpstr>Identity in Commerce</vt:lpstr>
      <vt:lpstr>Why should we care?</vt:lpstr>
      <vt:lpstr>Why PayPal?</vt:lpstr>
      <vt:lpstr>PayPal Access Mobile Web – OAuth Beta</vt:lpstr>
      <vt:lpstr>Where to find more info?</vt:lpstr>
      <vt:lpstr>PowerPoint Presentation</vt:lpstr>
    </vt:vector>
  </TitlesOfParts>
  <Company>Dolphin MultiMedia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X Commerce</dc:subject>
  <dc:creator>Cynthia Kondratieff</dc:creator>
  <dc:description>Template by: Kaylee McAvoy, Silver Fox Productions</dc:description>
  <cp:lastModifiedBy>palavilli</cp:lastModifiedBy>
  <cp:revision>493</cp:revision>
  <cp:lastPrinted>2011-09-06T22:13:25Z</cp:lastPrinted>
  <dcterms:created xsi:type="dcterms:W3CDTF">2011-09-28T18:07:32Z</dcterms:created>
  <dcterms:modified xsi:type="dcterms:W3CDTF">2011-11-09T23:59:40Z</dcterms:modified>
</cp:coreProperties>
</file>